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329" r:id="rId4"/>
    <p:sldId id="330" r:id="rId5"/>
    <p:sldId id="267" r:id="rId6"/>
    <p:sldId id="286" r:id="rId7"/>
    <p:sldId id="269" r:id="rId8"/>
    <p:sldId id="340" r:id="rId9"/>
    <p:sldId id="306" r:id="rId10"/>
    <p:sldId id="331" r:id="rId11"/>
    <p:sldId id="332" r:id="rId12"/>
    <p:sldId id="333" r:id="rId13"/>
    <p:sldId id="342" r:id="rId14"/>
    <p:sldId id="343" r:id="rId15"/>
    <p:sldId id="344" r:id="rId16"/>
    <p:sldId id="345" r:id="rId17"/>
    <p:sldId id="347" r:id="rId18"/>
    <p:sldId id="341" r:id="rId19"/>
    <p:sldId id="346" r:id="rId20"/>
    <p:sldId id="287" r:id="rId21"/>
    <p:sldId id="288" r:id="rId22"/>
    <p:sldId id="291" r:id="rId23"/>
    <p:sldId id="293" r:id="rId24"/>
    <p:sldId id="295" r:id="rId25"/>
    <p:sldId id="294" r:id="rId26"/>
    <p:sldId id="307" r:id="rId27"/>
    <p:sldId id="290" r:id="rId28"/>
    <p:sldId id="303" r:id="rId29"/>
    <p:sldId id="335" r:id="rId30"/>
    <p:sldId id="33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44"/>
    <p:restoredTop sz="73427"/>
  </p:normalViewPr>
  <p:slideViewPr>
    <p:cSldViewPr snapToGrid="0" snapToObjects="1">
      <p:cViewPr>
        <p:scale>
          <a:sx n="74" d="100"/>
          <a:sy n="74" d="100"/>
        </p:scale>
        <p:origin x="1864" y="-616"/>
      </p:cViewPr>
      <p:guideLst/>
    </p:cSldViewPr>
  </p:slideViewPr>
  <p:outlineViewPr>
    <p:cViewPr>
      <p:scale>
        <a:sx n="33" d="100"/>
        <a:sy n="33" d="100"/>
      </p:scale>
      <p:origin x="0" y="-23968"/>
    </p:cViewPr>
  </p:outlineViewPr>
  <p:notesTextViewPr>
    <p:cViewPr>
      <p:scale>
        <a:sx n="1" d="1"/>
        <a:sy n="1" d="1"/>
      </p:scale>
      <p:origin x="0" y="-1816"/>
    </p:cViewPr>
  </p:notesTextViewPr>
  <p:sorterViewPr>
    <p:cViewPr>
      <p:scale>
        <a:sx n="62" d="100"/>
        <a:sy n="62" d="100"/>
      </p:scale>
      <p:origin x="0" y="0"/>
    </p:cViewPr>
  </p:sorterViewPr>
  <p:notesViewPr>
    <p:cSldViewPr snapToGrid="0" snapToObjects="1">
      <p:cViewPr varScale="1">
        <p:scale>
          <a:sx n="59" d="100"/>
          <a:sy n="59" d="100"/>
        </p:scale>
        <p:origin x="356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1898B-F134-614C-8397-61839361FDA9}" type="datetimeFigureOut">
              <a:rPr lang="en-US" smtClean="0"/>
              <a:t>12/5/21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C9CAD-D71C-F944-A8B4-8F028CC1177D}" type="slidenum">
              <a:rPr lang="en-US" smtClean="0"/>
              <a:t>‹#›</a:t>
            </a:fld>
            <a:endParaRPr lang="en-US"/>
          </a:p>
        </p:txBody>
      </p:sp>
    </p:spTree>
    <p:extLst>
      <p:ext uri="{BB962C8B-B14F-4D97-AF65-F5344CB8AC3E}">
        <p14:creationId xmlns:p14="http://schemas.microsoft.com/office/powerpoint/2010/main" val="165038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Examiners is the most enjoyable and thought-provoking group to be with in my life. May I repeat what I said some years ago? When I listen to your talks, “then feel I like some watcher of the skies when a new star swims into his ken.”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for being 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talk is on creativity and innovation, which I think of as the flower and the fruit of the human mind. Creativity brings joy to the heart, while innovation brings food to the body.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talk is divided into three parts.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start, we will define the terms creativity and innovation. Then, we will move on to the role these traits have played in the history of </a:t>
            </a:r>
            <a:r>
              <a:rPr lang="en-US" sz="1200" i="1" kern="1200" dirty="0">
                <a:solidFill>
                  <a:schemeClr val="tx1"/>
                </a:solidFill>
                <a:effectLst/>
                <a:latin typeface="+mn-lt"/>
                <a:ea typeface="+mn-ea"/>
                <a:cs typeface="+mn-cs"/>
              </a:rPr>
              <a:t>homo sapiens</a:t>
            </a:r>
            <a:r>
              <a:rPr lang="en-US" sz="1200" kern="1200" dirty="0">
                <a:solidFill>
                  <a:schemeClr val="tx1"/>
                </a:solidFill>
                <a:effectLst/>
                <a:latin typeface="+mn-lt"/>
                <a:ea typeface="+mn-ea"/>
                <a:cs typeface="+mn-cs"/>
              </a:rPr>
              <a:t> and continue to play in the present.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also delve into the mechanisms of creativity and innovation, and what blocks and spurs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end with a consideration of the role they could play in our future.</a:t>
            </a:r>
          </a:p>
        </p:txBody>
      </p:sp>
      <p:sp>
        <p:nvSpPr>
          <p:cNvPr id="4" name="Slide Number Placeholder 3"/>
          <p:cNvSpPr>
            <a:spLocks noGrp="1"/>
          </p:cNvSpPr>
          <p:nvPr>
            <p:ph type="sldNum" sz="quarter" idx="5"/>
          </p:nvPr>
        </p:nvSpPr>
        <p:spPr/>
        <p:txBody>
          <a:bodyPr/>
          <a:lstStyle/>
          <a:p>
            <a:fld id="{8FFC9CAD-D71C-F944-A8B4-8F028CC1177D}" type="slidenum">
              <a:rPr lang="en-US" smtClean="0"/>
              <a:t>1</a:t>
            </a:fld>
            <a:endParaRPr lang="en-US"/>
          </a:p>
        </p:txBody>
      </p:sp>
    </p:spTree>
    <p:extLst>
      <p:ext uri="{BB962C8B-B14F-4D97-AF65-F5344CB8AC3E}">
        <p14:creationId xmlns:p14="http://schemas.microsoft.com/office/powerpoint/2010/main" val="343159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examine life story of innovations. Where do they start, how are they developed, and what happens after they enter the market?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Where do they start? In the mind of an individual.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“Can I go places without having to feed and clean up after my horse?”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“We’ve got this incredible technology (radar) that can kill birds in the sky. Why can’t we cook things with it in the kitchen?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massive computers that fill a room and puny little calculators? Why can’t we have small computers for the home?”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“I’ve got a problem. I am too groggy in the morning to make coffee, and without coffee, I can’t get </a:t>
            </a:r>
            <a:r>
              <a:rPr lang="en-US" sz="1200" kern="1200" dirty="0" err="1">
                <a:solidFill>
                  <a:schemeClr val="tx1"/>
                </a:solidFill>
                <a:effectLst/>
                <a:latin typeface="+mn-lt"/>
                <a:ea typeface="+mn-ea"/>
                <a:cs typeface="+mn-cs"/>
              </a:rPr>
              <a:t>ungroggy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want to do something interesting with the Internet. Sell things? Search for something?”</a:t>
            </a:r>
          </a:p>
        </p:txBody>
      </p:sp>
      <p:sp>
        <p:nvSpPr>
          <p:cNvPr id="4" name="Slide Number Placeholder 3"/>
          <p:cNvSpPr>
            <a:spLocks noGrp="1"/>
          </p:cNvSpPr>
          <p:nvPr>
            <p:ph type="sldNum" sz="quarter" idx="5"/>
          </p:nvPr>
        </p:nvSpPr>
        <p:spPr/>
        <p:txBody>
          <a:bodyPr/>
          <a:lstStyle/>
          <a:p>
            <a:fld id="{8FFC9CAD-D71C-F944-A8B4-8F028CC1177D}" type="slidenum">
              <a:rPr lang="en-US" smtClean="0"/>
              <a:t>10</a:t>
            </a:fld>
            <a:endParaRPr lang="en-US"/>
          </a:p>
        </p:txBody>
      </p:sp>
    </p:spTree>
    <p:extLst>
      <p:ext uri="{BB962C8B-B14F-4D97-AF65-F5344CB8AC3E}">
        <p14:creationId xmlns:p14="http://schemas.microsoft.com/office/powerpoint/2010/main" val="204241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then the innovation process unfolds, as shown in this fanciful diagram that I was very accustomed to seeing during my days at Arthur D. Little. The road is a rocky one, with unbridled optimism followed by the depths of gloom.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at each bottoming out point, there is another burst of creative insight, or the innovation-to-be dies. And in some small fraction of all the cases, the team experiences success, which is defined as, we have a product that can be made and sold at a price that the market will like.</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11</a:t>
            </a:fld>
            <a:endParaRPr lang="en-US"/>
          </a:p>
        </p:txBody>
      </p:sp>
    </p:spTree>
    <p:extLst>
      <p:ext uri="{BB962C8B-B14F-4D97-AF65-F5344CB8AC3E}">
        <p14:creationId xmlns:p14="http://schemas.microsoft.com/office/powerpoint/2010/main" val="204900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beginning and at the intermediate bottoming out times, where do the creative insights come from?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Prior knowledge</a:t>
            </a:r>
          </a:p>
          <a:p>
            <a:r>
              <a:rPr lang="en-US" sz="1200" kern="1200" dirty="0">
                <a:solidFill>
                  <a:schemeClr val="tx1"/>
                </a:solidFill>
                <a:effectLst/>
                <a:latin typeface="+mn-lt"/>
                <a:ea typeface="+mn-ea"/>
                <a:cs typeface="+mn-cs"/>
              </a:rPr>
              <a:t>Trial-and-error</a:t>
            </a:r>
          </a:p>
          <a:p>
            <a:r>
              <a:rPr lang="en-US" sz="1200" kern="1200" dirty="0">
                <a:solidFill>
                  <a:schemeClr val="tx1"/>
                </a:solidFill>
                <a:effectLst/>
                <a:latin typeface="+mn-lt"/>
                <a:ea typeface="+mn-ea"/>
                <a:cs typeface="+mn-cs"/>
              </a:rPr>
              <a:t>Analogy</a:t>
            </a:r>
          </a:p>
          <a:p>
            <a:r>
              <a:rPr lang="en-US" sz="1200" kern="1200" dirty="0">
                <a:solidFill>
                  <a:schemeClr val="tx1"/>
                </a:solidFill>
                <a:effectLst/>
                <a:latin typeface="+mn-lt"/>
                <a:ea typeface="+mn-ea"/>
                <a:cs typeface="+mn-cs"/>
              </a:rPr>
              <a:t>Brainstorming/creative thinking</a:t>
            </a:r>
          </a:p>
          <a:p>
            <a:r>
              <a:rPr lang="en-US" sz="1200" kern="1200" dirty="0">
                <a:solidFill>
                  <a:schemeClr val="tx1"/>
                </a:solidFill>
                <a:effectLst/>
                <a:latin typeface="+mn-lt"/>
                <a:ea typeface="+mn-ea"/>
                <a:cs typeface="+mn-cs"/>
              </a:rPr>
              <a:t>Bisociation, which I will explore in some detail in a few minutes.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way, Walt Disney created and used a method called “Creative Thinking”, which was later taught by his assistant Mike Vance, I took Mike Vance’s course.</a:t>
            </a:r>
          </a:p>
        </p:txBody>
      </p:sp>
      <p:sp>
        <p:nvSpPr>
          <p:cNvPr id="4" name="Slide Number Placeholder 3"/>
          <p:cNvSpPr>
            <a:spLocks noGrp="1"/>
          </p:cNvSpPr>
          <p:nvPr>
            <p:ph type="sldNum" sz="quarter" idx="5"/>
          </p:nvPr>
        </p:nvSpPr>
        <p:spPr/>
        <p:txBody>
          <a:bodyPr/>
          <a:lstStyle/>
          <a:p>
            <a:fld id="{8FFC9CAD-D71C-F944-A8B4-8F028CC1177D}" type="slidenum">
              <a:rPr lang="en-US" smtClean="0"/>
              <a:t>12</a:t>
            </a:fld>
            <a:endParaRPr lang="en-US"/>
          </a:p>
        </p:txBody>
      </p:sp>
    </p:spTree>
    <p:extLst>
      <p:ext uri="{BB962C8B-B14F-4D97-AF65-F5344CB8AC3E}">
        <p14:creationId xmlns:p14="http://schemas.microsoft.com/office/powerpoint/2010/main" val="228120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imagine a concrete example, the microwave oven. It combines three hopes. One is cooks hoping for a faster way to cook. The second is Raytheon executives wanting to get into consumer goods, a far reach for a company steeped in defense products. The third is a guy who knows that microwave radar can heat things up.</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13</a:t>
            </a:fld>
            <a:endParaRPr lang="en-US"/>
          </a:p>
        </p:txBody>
      </p:sp>
    </p:spTree>
    <p:extLst>
      <p:ext uri="{BB962C8B-B14F-4D97-AF65-F5344CB8AC3E}">
        <p14:creationId xmlns:p14="http://schemas.microsoft.com/office/powerpoint/2010/main" val="278147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 is, these three desires combine in an individual’s mind.</a:t>
            </a:r>
            <a:r>
              <a:rPr lang="en-US" dirty="0">
                <a:effectLst/>
              </a:rPr>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14</a:t>
            </a:fld>
            <a:endParaRPr lang="en-US"/>
          </a:p>
        </p:txBody>
      </p:sp>
    </p:spTree>
    <p:extLst>
      <p:ext uri="{BB962C8B-B14F-4D97-AF65-F5344CB8AC3E}">
        <p14:creationId xmlns:p14="http://schemas.microsoft.com/office/powerpoint/2010/main" val="350761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executives of Raytheon are skeptical.</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15</a:t>
            </a:fld>
            <a:endParaRPr lang="en-US"/>
          </a:p>
        </p:txBody>
      </p:sp>
    </p:spTree>
    <p:extLst>
      <p:ext uri="{BB962C8B-B14F-4D97-AF65-F5344CB8AC3E}">
        <p14:creationId xmlns:p14="http://schemas.microsoft.com/office/powerpoint/2010/main" val="65675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Creative insight: use the radar antenna to cook an egg in front of the executives, with the result that the egg explodes in their faces. They are both shocked and delighted.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way, these cartoons were drawn for me by my sister Maya, who was one of India’s top cartoonists and one of very few women in that trade.</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16</a:t>
            </a:fld>
            <a:endParaRPr lang="en-US"/>
          </a:p>
        </p:txBody>
      </p:sp>
    </p:spTree>
    <p:extLst>
      <p:ext uri="{BB962C8B-B14F-4D97-AF65-F5344CB8AC3E}">
        <p14:creationId xmlns:p14="http://schemas.microsoft.com/office/powerpoint/2010/main" val="2501638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obstacle: the thing is as big as a refrigerator.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Creative insight: the big item is the microwave generator. There is a company in Japan that knows something about this. Let’s involve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obstacle: how to price this?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Creative insight: someone says, it’s as big as an air conditioner. It should cost about the same.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obstacle: we don’t know how to bring the cost down low enough for that price.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Solution: involve the Japanese. They know how to bring costs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am sure you get my point. Creativity is everywhere for such a process, but you need a team with adequate diversity.</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17</a:t>
            </a:fld>
            <a:endParaRPr lang="en-US"/>
          </a:p>
        </p:txBody>
      </p:sp>
    </p:spTree>
    <p:extLst>
      <p:ext uri="{BB962C8B-B14F-4D97-AF65-F5344CB8AC3E}">
        <p14:creationId xmlns:p14="http://schemas.microsoft.com/office/powerpoint/2010/main" val="4211119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happens next, of course, is the familiar pattern: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Success or failure</a:t>
            </a:r>
          </a:p>
          <a:p>
            <a:r>
              <a:rPr lang="en-US" sz="1200" kern="1200" dirty="0">
                <a:solidFill>
                  <a:schemeClr val="tx1"/>
                </a:solidFill>
                <a:effectLst/>
                <a:latin typeface="+mn-lt"/>
                <a:ea typeface="+mn-ea"/>
                <a:cs typeface="+mn-cs"/>
              </a:rPr>
              <a:t>If success, then endless imitations and price reductions</a:t>
            </a:r>
          </a:p>
          <a:p>
            <a:r>
              <a:rPr lang="en-US" sz="1200" kern="1200" dirty="0">
                <a:solidFill>
                  <a:schemeClr val="tx1"/>
                </a:solidFill>
                <a:effectLst/>
                <a:latin typeface="+mn-lt"/>
                <a:ea typeface="+mn-ea"/>
                <a:cs typeface="+mn-cs"/>
              </a:rPr>
              <a:t>Then, a seemingly endless series of incremental innovations</a:t>
            </a:r>
          </a:p>
          <a:p>
            <a:r>
              <a:rPr lang="en-US" sz="1200" kern="1200" dirty="0">
                <a:solidFill>
                  <a:schemeClr val="tx1"/>
                </a:solidFill>
                <a:effectLst/>
                <a:latin typeface="+mn-lt"/>
                <a:ea typeface="+mn-ea"/>
                <a:cs typeface="+mn-cs"/>
              </a:rPr>
              <a:t>And then (and not always) the next disruptive innovation.</a:t>
            </a:r>
          </a:p>
          <a:p>
            <a:r>
              <a:rPr lang="en-US" sz="1200" kern="1200" dirty="0">
                <a:solidFill>
                  <a:schemeClr val="tx1"/>
                </a:solidFill>
                <a:effectLst/>
                <a:latin typeface="+mn-lt"/>
                <a:ea typeface="+mn-ea"/>
                <a:cs typeface="+mn-cs"/>
              </a:rPr>
              <a:t>After Sears, Walmart. After Walmart, Amazon. After Amazon, who?</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18</a:t>
            </a:fld>
            <a:endParaRPr lang="en-US"/>
          </a:p>
        </p:txBody>
      </p:sp>
    </p:spTree>
    <p:extLst>
      <p:ext uri="{BB962C8B-B14F-4D97-AF65-F5344CB8AC3E}">
        <p14:creationId xmlns:p14="http://schemas.microsoft.com/office/powerpoint/2010/main" val="406371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and possibly the most important source of insight is a form of analogy which the novelist/philosopher/polemicist Arthur Koestler called “bisociation”. I will give you some examples.</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19</a:t>
            </a:fld>
            <a:endParaRPr lang="en-US"/>
          </a:p>
        </p:txBody>
      </p:sp>
    </p:spTree>
    <p:extLst>
      <p:ext uri="{BB962C8B-B14F-4D97-AF65-F5344CB8AC3E}">
        <p14:creationId xmlns:p14="http://schemas.microsoft.com/office/powerpoint/2010/main" val="46245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simple definition of creativity, and for most purposes an adequate one, is you doing, saying or thinking something new to you, but not through mimicry.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repeat what you did before, that is not creativity.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Innovation is solving problems for the first time or in a better way than before, and in such a way that your methods can be adopted easily by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creativity is crucial to innovation.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Children are endlessly creative, doing, saying, and thinking things that are new to them. Waving their arms and legs, rolling over, crawling, sitting up, walking, saying words, speaking a language.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Two examples from my life: my daughter, when she was two, sitting in the bathtub, holding the shower head to her ear and saying, “Hello?”.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my five-year-old son, when we could not locate a book in the bookcase, saying it had “camel fudge”, by which he meant camouflage.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are children born creative? Because of their big heads. They have to be born earlier in their development and much less well developed than other mammals, or their mothers would die. So they are born helpless and have to learn everything by experimenting. And why do we have big heads? Because that was the last great step in the evolution of homo sapiens into the dominant species on planet Earth.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can say that the evolutionary process has made us creative. I believe that when you do something creative, the brain sends you a dose of the feel-good chemical dopamine. So one could say that if testosterone is the most dangerous chemical in the world, dopamine may be one of the most benign.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2</a:t>
            </a:fld>
            <a:endParaRPr lang="en-US"/>
          </a:p>
        </p:txBody>
      </p:sp>
    </p:spTree>
    <p:extLst>
      <p:ext uri="{BB962C8B-B14F-4D97-AF65-F5344CB8AC3E}">
        <p14:creationId xmlns:p14="http://schemas.microsoft.com/office/powerpoint/2010/main" val="1237170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Tyrant of Syracuse, </a:t>
            </a:r>
            <a:r>
              <a:rPr lang="en-US" sz="1200" kern="1200" dirty="0" err="1">
                <a:solidFill>
                  <a:schemeClr val="tx1"/>
                </a:solidFill>
                <a:effectLst/>
                <a:latin typeface="+mn-lt"/>
                <a:ea typeface="+mn-ea"/>
                <a:cs typeface="+mn-cs"/>
              </a:rPr>
              <a:t>Hieron</a:t>
            </a:r>
            <a:r>
              <a:rPr lang="en-US" sz="1200" kern="1200" dirty="0">
                <a:solidFill>
                  <a:schemeClr val="tx1"/>
                </a:solidFill>
                <a:effectLst/>
                <a:latin typeface="+mn-lt"/>
                <a:ea typeface="+mn-ea"/>
                <a:cs typeface="+mn-cs"/>
              </a:rPr>
              <a:t> II, had a crown made from gold, but was then not sure if he had been cheated by the </a:t>
            </a:r>
            <a:r>
              <a:rPr lang="en-US" sz="1200" kern="1200" dirty="0" err="1">
                <a:solidFill>
                  <a:schemeClr val="tx1"/>
                </a:solidFill>
                <a:effectLst/>
                <a:latin typeface="+mn-lt"/>
                <a:ea typeface="+mn-ea"/>
                <a:cs typeface="+mn-cs"/>
              </a:rPr>
              <a:t>jeweller</a:t>
            </a:r>
            <a:r>
              <a:rPr lang="en-US" sz="1200" kern="1200" dirty="0">
                <a:solidFill>
                  <a:schemeClr val="tx1"/>
                </a:solidFill>
                <a:effectLst/>
                <a:latin typeface="+mn-lt"/>
                <a:ea typeface="+mn-ea"/>
                <a:cs typeface="+mn-cs"/>
              </a:rPr>
              <a:t>, with some cheaper metal mixed in with the gold. He asked Archimedes to solve the problem. Archimedes could weigh the crown, but how to figure out if it had the density of gold? For that, he had to measure the volume, which is difficult to do for an intricate shape like a crown. Archimedes got into his bath one day, put 2 and 2 together and came out with five, and the rest is history.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regal problem and a bath </a:t>
            </a:r>
            <a:r>
              <a:rPr lang="en-US" sz="1200" kern="1200" dirty="0" err="1">
                <a:solidFill>
                  <a:schemeClr val="tx1"/>
                </a:solidFill>
                <a:effectLst/>
                <a:latin typeface="+mn-lt"/>
                <a:ea typeface="+mn-ea"/>
                <a:cs typeface="+mn-cs"/>
              </a:rPr>
              <a:t>bisociate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8FFC9CAD-D71C-F944-A8B4-8F028CC1177D}" type="slidenum">
              <a:rPr lang="en-US" smtClean="0"/>
              <a:t>20</a:t>
            </a:fld>
            <a:endParaRPr lang="en-US"/>
          </a:p>
        </p:txBody>
      </p:sp>
    </p:spTree>
    <p:extLst>
      <p:ext uri="{BB962C8B-B14F-4D97-AF65-F5344CB8AC3E}">
        <p14:creationId xmlns:p14="http://schemas.microsoft.com/office/powerpoint/2010/main" val="393102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1871, James </a:t>
            </a:r>
            <a:r>
              <a:rPr lang="en-US" sz="1200" kern="1200" dirty="0" err="1">
                <a:solidFill>
                  <a:schemeClr val="tx1"/>
                </a:solidFill>
                <a:effectLst/>
                <a:latin typeface="+mn-lt"/>
                <a:ea typeface="+mn-ea"/>
                <a:cs typeface="+mn-cs"/>
              </a:rPr>
              <a:t>Ritty</a:t>
            </a:r>
            <a:r>
              <a:rPr lang="en-US" sz="1200" kern="1200" dirty="0">
                <a:solidFill>
                  <a:schemeClr val="tx1"/>
                </a:solidFill>
                <a:effectLst/>
                <a:latin typeface="+mn-lt"/>
                <a:ea typeface="+mn-ea"/>
                <a:cs typeface="+mn-cs"/>
              </a:rPr>
              <a:t> became a saloon owner in Dayton, Ohio. Unfortunately for </a:t>
            </a:r>
            <a:r>
              <a:rPr lang="en-US" sz="1200" kern="1200" dirty="0" err="1">
                <a:solidFill>
                  <a:schemeClr val="tx1"/>
                </a:solidFill>
                <a:effectLst/>
                <a:latin typeface="+mn-lt"/>
                <a:ea typeface="+mn-ea"/>
                <a:cs typeface="+mn-cs"/>
              </a:rPr>
              <a:t>Ritty</a:t>
            </a:r>
            <a:r>
              <a:rPr lang="en-US" sz="1200" kern="1200" dirty="0">
                <a:solidFill>
                  <a:schemeClr val="tx1"/>
                </a:solidFill>
                <a:effectLst/>
                <a:latin typeface="+mn-lt"/>
                <a:ea typeface="+mn-ea"/>
                <a:cs typeface="+mn-cs"/>
              </a:rPr>
              <a:t>, some of his employees stole money from the business. In 1878, while on a ship bound for Europe, </a:t>
            </a:r>
            <a:r>
              <a:rPr lang="en-US" sz="1200" kern="1200" dirty="0" err="1">
                <a:solidFill>
                  <a:schemeClr val="tx1"/>
                </a:solidFill>
                <a:effectLst/>
                <a:latin typeface="+mn-lt"/>
                <a:ea typeface="+mn-ea"/>
                <a:cs typeface="+mn-cs"/>
              </a:rPr>
              <a:t>Ritty</a:t>
            </a:r>
            <a:r>
              <a:rPr lang="en-US" sz="1200" kern="1200" dirty="0">
                <a:solidFill>
                  <a:schemeClr val="tx1"/>
                </a:solidFill>
                <a:effectLst/>
                <a:latin typeface="+mn-lt"/>
                <a:ea typeface="+mn-ea"/>
                <a:cs typeface="+mn-cs"/>
              </a:rPr>
              <a:t> saw a machine that counted the number of times that the ship's propeller completed a revolution. Using the same sort of technology, </a:t>
            </a:r>
            <a:r>
              <a:rPr lang="en-US" sz="1200" kern="1200" dirty="0" err="1">
                <a:solidFill>
                  <a:schemeClr val="tx1"/>
                </a:solidFill>
                <a:effectLst/>
                <a:latin typeface="+mn-lt"/>
                <a:ea typeface="+mn-ea"/>
                <a:cs typeface="+mn-cs"/>
              </a:rPr>
              <a:t>Ritty</a:t>
            </a:r>
            <a:r>
              <a:rPr lang="en-US" sz="1200" kern="1200" dirty="0">
                <a:solidFill>
                  <a:schemeClr val="tx1"/>
                </a:solidFill>
                <a:effectLst/>
                <a:latin typeface="+mn-lt"/>
                <a:ea typeface="+mn-ea"/>
                <a:cs typeface="+mn-cs"/>
              </a:rPr>
              <a:t> became convinced that he could invent a machine that could keep track of his sales. </a:t>
            </a:r>
            <a:r>
              <a:rPr lang="en-US" sz="1200" kern="1200" dirty="0" err="1">
                <a:solidFill>
                  <a:schemeClr val="tx1"/>
                </a:solidFill>
                <a:effectLst/>
                <a:latin typeface="+mn-lt"/>
                <a:ea typeface="+mn-ea"/>
                <a:cs typeface="+mn-cs"/>
              </a:rPr>
              <a:t>Ritty</a:t>
            </a:r>
            <a:r>
              <a:rPr lang="en-US" sz="1200" kern="1200" dirty="0">
                <a:solidFill>
                  <a:schemeClr val="tx1"/>
                </a:solidFill>
                <a:effectLst/>
                <a:latin typeface="+mn-lt"/>
                <a:ea typeface="+mn-ea"/>
                <a:cs typeface="+mn-cs"/>
              </a:rPr>
              <a:t> returned to the United States, and with the assistance of his brother, a mechanic, he invented the first cash register in history.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invention was the foundation for the National Cash Register, at one time one of America’s most prominent companies.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business with thieving employees and a device on a ship’s propeller shaft </a:t>
            </a:r>
            <a:r>
              <a:rPr lang="en-US" sz="1200" kern="1200" dirty="0" err="1">
                <a:solidFill>
                  <a:schemeClr val="tx1"/>
                </a:solidFill>
                <a:effectLst/>
                <a:latin typeface="+mn-lt"/>
                <a:ea typeface="+mn-ea"/>
                <a:cs typeface="+mn-cs"/>
              </a:rPr>
              <a:t>bisociate</a:t>
            </a:r>
            <a:r>
              <a:rPr lang="en-US" sz="1200" kern="1200" dirty="0">
                <a:solidFill>
                  <a:schemeClr val="tx1"/>
                </a:solidFill>
                <a:effectLst/>
                <a:latin typeface="+mn-lt"/>
                <a:ea typeface="+mn-ea"/>
                <a:cs typeface="+mn-cs"/>
              </a:rPr>
              <a:t>.</a:t>
            </a:r>
          </a:p>
          <a:p>
            <a:r>
              <a:rPr lang="en-US" dirty="0"/>
              <a:t>. </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21</a:t>
            </a:fld>
            <a:endParaRPr lang="en-US"/>
          </a:p>
        </p:txBody>
      </p:sp>
    </p:spTree>
    <p:extLst>
      <p:ext uri="{BB962C8B-B14F-4D97-AF65-F5344CB8AC3E}">
        <p14:creationId xmlns:p14="http://schemas.microsoft.com/office/powerpoint/2010/main" val="3219320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Formal lawns with neatly manicured grass began appearing in France in the 1700s, tended to by grazing animals or hand-cut with shears and scythes. In 1830, Englishman Edwin Bear Budding was granted the patent for the first mechanical lawn mower, based on a tool used to uniformly cut carpet and comprised of a series of blades around a cylinder.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Lawn maintenance and carpet-making </a:t>
            </a:r>
            <a:r>
              <a:rPr lang="en-US" sz="1200" kern="1200" dirty="0" err="1">
                <a:solidFill>
                  <a:schemeClr val="tx1"/>
                </a:solidFill>
                <a:effectLst/>
                <a:latin typeface="+mn-lt"/>
                <a:ea typeface="+mn-ea"/>
                <a:cs typeface="+mn-cs"/>
              </a:rPr>
              <a:t>bisociate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22</a:t>
            </a:fld>
            <a:endParaRPr lang="en-US"/>
          </a:p>
        </p:txBody>
      </p:sp>
    </p:spTree>
    <p:extLst>
      <p:ext uri="{BB962C8B-B14F-4D97-AF65-F5344CB8AC3E}">
        <p14:creationId xmlns:p14="http://schemas.microsoft.com/office/powerpoint/2010/main" val="14787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Toyota’s factories in post-war Japan were cramped for space and could not afford the space occupied by inventory on the factory floor. The President, Kiichiro Toyoda, on a visit to the USA, saw how grocery stores kept inventory in an attached warehouse and re-stocked the shelves every so often. From this was born Just-in-time.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Over-crowded factories and grocery stores </a:t>
            </a:r>
            <a:r>
              <a:rPr lang="en-US" sz="1200" kern="1200" dirty="0" err="1">
                <a:solidFill>
                  <a:schemeClr val="tx1"/>
                </a:solidFill>
                <a:effectLst/>
                <a:latin typeface="+mn-lt"/>
                <a:ea typeface="+mn-ea"/>
                <a:cs typeface="+mn-cs"/>
              </a:rPr>
              <a:t>bisociate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course, the Toyota story is much larger than that. They asked, why do we need material between the machines? Ah! It’s because machines break down, and we can’t have the whole line stop because of one machine. So, they worked on why machines break down, and dramatically improved the reliability of their machines. This brought down cost and improved quality. They then worked on improving the reliability of everything in the manufacturing system. That is the essence of the Japanese manufacturing revolution.</a:t>
            </a:r>
          </a:p>
        </p:txBody>
      </p:sp>
      <p:sp>
        <p:nvSpPr>
          <p:cNvPr id="4" name="Slide Number Placeholder 3"/>
          <p:cNvSpPr>
            <a:spLocks noGrp="1"/>
          </p:cNvSpPr>
          <p:nvPr>
            <p:ph type="sldNum" sz="quarter" idx="5"/>
          </p:nvPr>
        </p:nvSpPr>
        <p:spPr/>
        <p:txBody>
          <a:bodyPr/>
          <a:lstStyle/>
          <a:p>
            <a:fld id="{8FFC9CAD-D71C-F944-A8B4-8F028CC1177D}" type="slidenum">
              <a:rPr lang="en-US" smtClean="0"/>
              <a:t>23</a:t>
            </a:fld>
            <a:endParaRPr lang="en-US"/>
          </a:p>
        </p:txBody>
      </p:sp>
    </p:spTree>
    <p:extLst>
      <p:ext uri="{BB962C8B-B14F-4D97-AF65-F5344CB8AC3E}">
        <p14:creationId xmlns:p14="http://schemas.microsoft.com/office/powerpoint/2010/main" val="2386282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man named George de </a:t>
            </a:r>
            <a:r>
              <a:rPr lang="en-US" sz="1200" kern="1200" dirty="0" err="1">
                <a:solidFill>
                  <a:schemeClr val="tx1"/>
                </a:solidFill>
                <a:effectLst/>
                <a:latin typeface="+mn-lt"/>
                <a:ea typeface="+mn-ea"/>
                <a:cs typeface="+mn-cs"/>
              </a:rPr>
              <a:t>Mestral</a:t>
            </a:r>
            <a:r>
              <a:rPr lang="en-US" sz="1200" kern="1200" dirty="0">
                <a:solidFill>
                  <a:schemeClr val="tx1"/>
                </a:solidFill>
                <a:effectLst/>
                <a:latin typeface="+mn-lt"/>
                <a:ea typeface="+mn-ea"/>
                <a:cs typeface="+mn-cs"/>
              </a:rPr>
              <a:t>, a Swiss engineer, while hunting in the Jura mountains in Switzerland in the 1940s, saw that cockle-burrs were stuck on his pants and in his dog's fur and wondered how they attached themselves. Under the scrutiny of the microscope, he observed the hooks engaging the loops in the fabric of his pants. He figured out how to manufacture hook-and-loop fasteners, and Velcro was born.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Burrs </a:t>
            </a:r>
            <a:r>
              <a:rPr lang="en-US" sz="1200" kern="1200" dirty="0" err="1">
                <a:solidFill>
                  <a:schemeClr val="tx1"/>
                </a:solidFill>
                <a:effectLst/>
                <a:latin typeface="+mn-lt"/>
                <a:ea typeface="+mn-ea"/>
                <a:cs typeface="+mn-cs"/>
              </a:rPr>
              <a:t>bisociated</a:t>
            </a:r>
            <a:r>
              <a:rPr lang="en-US" sz="1200" kern="1200" dirty="0">
                <a:solidFill>
                  <a:schemeClr val="tx1"/>
                </a:solidFill>
                <a:effectLst/>
                <a:latin typeface="+mn-lt"/>
                <a:ea typeface="+mn-ea"/>
                <a:cs typeface="+mn-cs"/>
              </a:rPr>
              <a:t> with clothing fasteners.</a:t>
            </a:r>
          </a:p>
        </p:txBody>
      </p:sp>
      <p:sp>
        <p:nvSpPr>
          <p:cNvPr id="4" name="Slide Number Placeholder 3"/>
          <p:cNvSpPr>
            <a:spLocks noGrp="1"/>
          </p:cNvSpPr>
          <p:nvPr>
            <p:ph type="sldNum" sz="quarter" idx="5"/>
          </p:nvPr>
        </p:nvSpPr>
        <p:spPr/>
        <p:txBody>
          <a:bodyPr/>
          <a:lstStyle/>
          <a:p>
            <a:fld id="{8FFC9CAD-D71C-F944-A8B4-8F028CC1177D}" type="slidenum">
              <a:rPr lang="en-US" smtClean="0"/>
              <a:t>24</a:t>
            </a:fld>
            <a:endParaRPr lang="en-US"/>
          </a:p>
        </p:txBody>
      </p:sp>
    </p:spTree>
    <p:extLst>
      <p:ext uri="{BB962C8B-B14F-4D97-AF65-F5344CB8AC3E}">
        <p14:creationId xmlns:p14="http://schemas.microsoft.com/office/powerpoint/2010/main" val="2483248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Spence Silver, a scientist at the 3M Company, could not think of a use for the new type of adhesive he had created, but he could not let it just go. He approached Art Fry, a senior manager at 3M,  who saw the glue as a solution to an unexpected problem. A weekly churchgoer, Fry's paper bookmarks that he used to find hymns were always falling out of hymnals between practice on Wednesday and church service on Sunday. Post-it Notes solved this by sticking where they were placed but importantly not damaging the pages.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failed glue </a:t>
            </a:r>
            <a:r>
              <a:rPr lang="en-US" sz="1200" kern="1200" dirty="0" err="1">
                <a:solidFill>
                  <a:schemeClr val="tx1"/>
                </a:solidFill>
                <a:effectLst/>
                <a:latin typeface="+mn-lt"/>
                <a:ea typeface="+mn-ea"/>
                <a:cs typeface="+mn-cs"/>
              </a:rPr>
              <a:t>bisociated</a:t>
            </a:r>
            <a:r>
              <a:rPr lang="en-US" sz="1200" kern="1200" dirty="0">
                <a:solidFill>
                  <a:schemeClr val="tx1"/>
                </a:solidFill>
                <a:effectLst/>
                <a:latin typeface="+mn-lt"/>
                <a:ea typeface="+mn-ea"/>
                <a:cs typeface="+mn-cs"/>
              </a:rPr>
              <a:t> with a chorister’s problem.</a:t>
            </a:r>
          </a:p>
        </p:txBody>
      </p:sp>
      <p:sp>
        <p:nvSpPr>
          <p:cNvPr id="4" name="Slide Number Placeholder 3"/>
          <p:cNvSpPr>
            <a:spLocks noGrp="1"/>
          </p:cNvSpPr>
          <p:nvPr>
            <p:ph type="sldNum" sz="quarter" idx="5"/>
          </p:nvPr>
        </p:nvSpPr>
        <p:spPr/>
        <p:txBody>
          <a:bodyPr/>
          <a:lstStyle/>
          <a:p>
            <a:fld id="{8FFC9CAD-D71C-F944-A8B4-8F028CC1177D}" type="slidenum">
              <a:rPr lang="en-US" smtClean="0"/>
              <a:t>25</a:t>
            </a:fld>
            <a:endParaRPr lang="en-US"/>
          </a:p>
        </p:txBody>
      </p:sp>
    </p:spTree>
    <p:extLst>
      <p:ext uri="{BB962C8B-B14F-4D97-AF65-F5344CB8AC3E}">
        <p14:creationId xmlns:p14="http://schemas.microsoft.com/office/powerpoint/2010/main" val="4242494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briefly consider why the Post It was such a hit. The glue it used was worse than traditional glue on two key dimensions – breadth of use and bond strength. The Post It focused on a single use and converted the lack of bond strength into an advantage.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Replace the question mark with a dimension called “</a:t>
            </a:r>
            <a:r>
              <a:rPr lang="en-US" sz="1200" kern="1200" dirty="0" err="1">
                <a:solidFill>
                  <a:schemeClr val="tx1"/>
                </a:solidFill>
                <a:effectLst/>
                <a:latin typeface="+mn-lt"/>
                <a:ea typeface="+mn-ea"/>
                <a:cs typeface="+mn-cs"/>
              </a:rPr>
              <a:t>peelability</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26</a:t>
            </a:fld>
            <a:endParaRPr lang="en-US"/>
          </a:p>
        </p:txBody>
      </p:sp>
    </p:spTree>
    <p:extLst>
      <p:ext uri="{BB962C8B-B14F-4D97-AF65-F5344CB8AC3E}">
        <p14:creationId xmlns:p14="http://schemas.microsoft.com/office/powerpoint/2010/main" val="2644230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perhaps the ultimate form of bisociation is the pun. Do you get the pun in this picture?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Time flies LIKE an arrow. Fruit flies LIKE a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Bisociating</a:t>
            </a:r>
            <a:r>
              <a:rPr lang="en-US" sz="1200" kern="1200" dirty="0">
                <a:solidFill>
                  <a:schemeClr val="tx1"/>
                </a:solidFill>
                <a:effectLst/>
                <a:latin typeface="+mn-lt"/>
                <a:ea typeface="+mn-ea"/>
                <a:cs typeface="+mn-cs"/>
              </a:rPr>
              <a:t> one use of the word “like” with another.</a:t>
            </a:r>
          </a:p>
        </p:txBody>
      </p:sp>
      <p:sp>
        <p:nvSpPr>
          <p:cNvPr id="4" name="Slide Number Placeholder 3"/>
          <p:cNvSpPr>
            <a:spLocks noGrp="1"/>
          </p:cNvSpPr>
          <p:nvPr>
            <p:ph type="sldNum" sz="quarter" idx="5"/>
          </p:nvPr>
        </p:nvSpPr>
        <p:spPr/>
        <p:txBody>
          <a:bodyPr/>
          <a:lstStyle/>
          <a:p>
            <a:fld id="{8FFC9CAD-D71C-F944-A8B4-8F028CC1177D}" type="slidenum">
              <a:rPr lang="en-US" smtClean="0"/>
              <a:t>27</a:t>
            </a:fld>
            <a:endParaRPr lang="en-US"/>
          </a:p>
        </p:txBody>
      </p:sp>
    </p:spTree>
    <p:extLst>
      <p:ext uri="{BB962C8B-B14F-4D97-AF65-F5344CB8AC3E}">
        <p14:creationId xmlns:p14="http://schemas.microsoft.com/office/powerpoint/2010/main" val="357010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Bisociation happens when there is a combination of factors: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person is at “the frontiers”, navigating unfamiliar territory.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random moments, but only if the person is attached to the problem and carries it around 24 hours a day. 9-to-5 workers do not </a:t>
            </a:r>
            <a:r>
              <a:rPr lang="en-US" sz="1200" kern="1200" dirty="0" err="1">
                <a:solidFill>
                  <a:schemeClr val="tx1"/>
                </a:solidFill>
                <a:effectLst/>
                <a:latin typeface="+mn-lt"/>
                <a:ea typeface="+mn-ea"/>
                <a:cs typeface="+mn-cs"/>
              </a:rPr>
              <a:t>bisociate</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person has a profile of interests that is both broad and deep. In my fanciful terminology, neither a carrot nor a jellybean, but a mushroom. To which someone once responded, “You know, of course, that mushrooms are what you keep in the dark and feed horseshit.”</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28</a:t>
            </a:fld>
            <a:endParaRPr lang="en-US"/>
          </a:p>
        </p:txBody>
      </p:sp>
    </p:spTree>
    <p:extLst>
      <p:ext uri="{BB962C8B-B14F-4D97-AF65-F5344CB8AC3E}">
        <p14:creationId xmlns:p14="http://schemas.microsoft.com/office/powerpoint/2010/main" val="1656986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blocks or spurs our creativity?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biggest blocker is criticism of creative thinking. Hence Walt Disney’s division of problem-solving sessions into a creative thinking piece followed by a critical thinking piece. If you wish, I can send you a summary of Walt Disney’s method.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to the spurs, I will highlight the three that motivate me the most: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Nature of the difficulty – challenging, but not impossible. A highly creative friend who is an architect told me his best work was in situations such as designing a house for a plot with a tree in the middle of the plot that the owner wanted to preserve.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Devotion to the problem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Lightness of mood -- letting the lightning strike, roaming the universe,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Humor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am sure you can add a lot to this list from personal experience.</a:t>
            </a:r>
          </a:p>
        </p:txBody>
      </p:sp>
      <p:sp>
        <p:nvSpPr>
          <p:cNvPr id="4" name="Slide Number Placeholder 3"/>
          <p:cNvSpPr>
            <a:spLocks noGrp="1"/>
          </p:cNvSpPr>
          <p:nvPr>
            <p:ph type="sldNum" sz="quarter" idx="5"/>
          </p:nvPr>
        </p:nvSpPr>
        <p:spPr/>
        <p:txBody>
          <a:bodyPr/>
          <a:lstStyle/>
          <a:p>
            <a:fld id="{8FFC9CAD-D71C-F944-A8B4-8F028CC1177D}" type="slidenum">
              <a:rPr lang="en-US" smtClean="0"/>
              <a:t>29</a:t>
            </a:fld>
            <a:endParaRPr lang="en-US"/>
          </a:p>
        </p:txBody>
      </p:sp>
    </p:spTree>
    <p:extLst>
      <p:ext uri="{BB962C8B-B14F-4D97-AF65-F5344CB8AC3E}">
        <p14:creationId xmlns:p14="http://schemas.microsoft.com/office/powerpoint/2010/main" val="419382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some of the innovations of humankind over the last 2 million years or so.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see the big brain there, preceded by, among other things, bipedality, tool-making, and hunting.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course, you could argue that some of these are just plain Darwinian evolution and have nothing to do with innovation by humans but is, instead, innovation by nature.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won’t argue the point except to say that the emerging science of epigenetics may have something to say about the mind’s desires being involved in the evolution of species.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innovations on this list broadly sort themselves into three categories technological, social, and expressive, although if you look. at them more closely, most fall into more than one category.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sidebar question is, why did people migrate, and sometimes, as in the Americas, do so with remarkable rapidity?  Many scientists think it may been because of climate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anthropologists argue that it could have been the appearance of more than one individual in a group who wanted to be top dog.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also wonder whether homo sapiens was created with a wanderlust, like the need for self-expression, and the compulsion to be creative.</a:t>
            </a:r>
          </a:p>
        </p:txBody>
      </p:sp>
      <p:sp>
        <p:nvSpPr>
          <p:cNvPr id="4" name="Slide Number Placeholder 3"/>
          <p:cNvSpPr>
            <a:spLocks noGrp="1"/>
          </p:cNvSpPr>
          <p:nvPr>
            <p:ph type="sldNum" sz="quarter" idx="5"/>
          </p:nvPr>
        </p:nvSpPr>
        <p:spPr/>
        <p:txBody>
          <a:bodyPr/>
          <a:lstStyle/>
          <a:p>
            <a:fld id="{8FFC9CAD-D71C-F944-A8B4-8F028CC1177D}" type="slidenum">
              <a:rPr lang="en-US" smtClean="0"/>
              <a:t>3</a:t>
            </a:fld>
            <a:endParaRPr lang="en-US"/>
          </a:p>
        </p:txBody>
      </p:sp>
    </p:spTree>
    <p:extLst>
      <p:ext uri="{BB962C8B-B14F-4D97-AF65-F5344CB8AC3E}">
        <p14:creationId xmlns:p14="http://schemas.microsoft.com/office/powerpoint/2010/main" val="1230253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so, my question to you, on what feels to me like the final frontier for creativity and innovation…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confronted by a dismal future, with pandemics, ocean level rise, and climate change. These are the results of the industrial revolution and the consumption-focused societies we have built.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will our creative response be? It has to be creative, because I cannot see anything off-the-shelf that would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we need technological innovations such as solar, wind, batteries, carbon capture, and fusion?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social ones involving massive changes in behavior and consumption?</a:t>
            </a:r>
          </a:p>
        </p:txBody>
      </p:sp>
      <p:sp>
        <p:nvSpPr>
          <p:cNvPr id="4" name="Slide Number Placeholder 3"/>
          <p:cNvSpPr>
            <a:spLocks noGrp="1"/>
          </p:cNvSpPr>
          <p:nvPr>
            <p:ph type="sldNum" sz="quarter" idx="5"/>
          </p:nvPr>
        </p:nvSpPr>
        <p:spPr/>
        <p:txBody>
          <a:bodyPr/>
          <a:lstStyle/>
          <a:p>
            <a:fld id="{8FFC9CAD-D71C-F944-A8B4-8F028CC1177D}" type="slidenum">
              <a:rPr lang="en-US" smtClean="0"/>
              <a:t>30</a:t>
            </a:fld>
            <a:endParaRPr lang="en-US"/>
          </a:p>
        </p:txBody>
      </p:sp>
    </p:spTree>
    <p:extLst>
      <p:ext uri="{BB962C8B-B14F-4D97-AF65-F5344CB8AC3E}">
        <p14:creationId xmlns:p14="http://schemas.microsoft.com/office/powerpoint/2010/main" val="58198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Creativity is killed by most educational systems. There is wonderful TED talk by Sir Ken Robinson on this topic.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Making a living by being creative is difficult, although the Examiner Club is filled with people who have done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reserve for the discussion the question of why it is difficult, and for now, simply focus on one of the most-used ways to make a living from creativity: apply it to innovation, and then commercialize the innovation through one of humankind’s greatest innovations: industry.</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4</a:t>
            </a:fld>
            <a:endParaRPr lang="en-US"/>
          </a:p>
        </p:txBody>
      </p:sp>
    </p:spTree>
    <p:extLst>
      <p:ext uri="{BB962C8B-B14F-4D97-AF65-F5344CB8AC3E}">
        <p14:creationId xmlns:p14="http://schemas.microsoft.com/office/powerpoint/2010/main" val="347972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ancient industries: agriculture, making cloth, ship-building, brick-making, and construction. These created jobs by the tens of thousands.</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5</a:t>
            </a:fld>
            <a:endParaRPr lang="en-US"/>
          </a:p>
        </p:txBody>
      </p:sp>
    </p:spTree>
    <p:extLst>
      <p:ext uri="{BB962C8B-B14F-4D97-AF65-F5344CB8AC3E}">
        <p14:creationId xmlns:p14="http://schemas.microsoft.com/office/powerpoint/2010/main" val="59603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if you come to modern times, you find the familiar innovations that have transformed our lives and created incredible prosperity -  the railroad, airplane, automobile, refrigerator, and television.</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6</a:t>
            </a:fld>
            <a:endParaRPr lang="en-US"/>
          </a:p>
        </p:txBody>
      </p:sp>
    </p:spTree>
    <p:extLst>
      <p:ext uri="{BB962C8B-B14F-4D97-AF65-F5344CB8AC3E}">
        <p14:creationId xmlns:p14="http://schemas.microsoft.com/office/powerpoint/2010/main" val="389357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more recently, the ATM (get cash almost anywhere!), telecommunications and computers and the smart phone. I will reserve the question of prosperity for whom and what is the cost for the end portion of my talk.</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7</a:t>
            </a:fld>
            <a:endParaRPr lang="en-US"/>
          </a:p>
        </p:txBody>
      </p:sp>
    </p:spTree>
    <p:extLst>
      <p:ext uri="{BB962C8B-B14F-4D97-AF65-F5344CB8AC3E}">
        <p14:creationId xmlns:p14="http://schemas.microsoft.com/office/powerpoint/2010/main" val="269962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of course, if you look at the last 200 years, the Industrial Revolution happened. A wry onlooker might exclaim, “It started with bang, the cotton gin, and is ending with a whimper, social media and Facebook.”</a:t>
            </a:r>
          </a:p>
        </p:txBody>
      </p:sp>
      <p:sp>
        <p:nvSpPr>
          <p:cNvPr id="4" name="Slide Number Placeholder 3"/>
          <p:cNvSpPr>
            <a:spLocks noGrp="1"/>
          </p:cNvSpPr>
          <p:nvPr>
            <p:ph type="sldNum" sz="quarter" idx="5"/>
          </p:nvPr>
        </p:nvSpPr>
        <p:spPr/>
        <p:txBody>
          <a:bodyPr/>
          <a:lstStyle/>
          <a:p>
            <a:fld id="{8FFC9CAD-D71C-F944-A8B4-8F028CC1177D}" type="slidenum">
              <a:rPr lang="en-US" smtClean="0"/>
              <a:t>8</a:t>
            </a:fld>
            <a:endParaRPr lang="en-US"/>
          </a:p>
        </p:txBody>
      </p:sp>
    </p:spTree>
    <p:extLst>
      <p:ext uri="{BB962C8B-B14F-4D97-AF65-F5344CB8AC3E}">
        <p14:creationId xmlns:p14="http://schemas.microsoft.com/office/powerpoint/2010/main" val="299830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makes something a big deal innovation? Consider the dimensions of benefit that a product offers. In this case, the cell phone. The ways in which the smart phone improves on the older cell phone is to create two new dimensions of benefit, mobile computing, and mobile access to the internet. It is worse on almost all the other dimensions. But the advantages are big enough to make consumers pay a thousand dollars more and flock to them in record numbers.</a:t>
            </a:r>
          </a:p>
          <a:p>
            <a:endParaRPr lang="en-US" dirty="0"/>
          </a:p>
        </p:txBody>
      </p:sp>
      <p:sp>
        <p:nvSpPr>
          <p:cNvPr id="4" name="Slide Number Placeholder 3"/>
          <p:cNvSpPr>
            <a:spLocks noGrp="1"/>
          </p:cNvSpPr>
          <p:nvPr>
            <p:ph type="sldNum" sz="quarter" idx="5"/>
          </p:nvPr>
        </p:nvSpPr>
        <p:spPr/>
        <p:txBody>
          <a:bodyPr/>
          <a:lstStyle/>
          <a:p>
            <a:fld id="{8FFC9CAD-D71C-F944-A8B4-8F028CC1177D}" type="slidenum">
              <a:rPr lang="en-US" smtClean="0"/>
              <a:t>9</a:t>
            </a:fld>
            <a:endParaRPr lang="en-US"/>
          </a:p>
        </p:txBody>
      </p:sp>
    </p:spTree>
    <p:extLst>
      <p:ext uri="{BB962C8B-B14F-4D97-AF65-F5344CB8AC3E}">
        <p14:creationId xmlns:p14="http://schemas.microsoft.com/office/powerpoint/2010/main" val="73540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BD44-737A-A747-95C1-6800649C0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3CD78B-A246-CD47-99F8-4CF051C61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3C815F-E3D9-FF40-8600-9C89ECE2CF05}"/>
              </a:ext>
            </a:extLst>
          </p:cNvPr>
          <p:cNvSpPr>
            <a:spLocks noGrp="1"/>
          </p:cNvSpPr>
          <p:nvPr>
            <p:ph type="dt" sz="half" idx="10"/>
          </p:nvPr>
        </p:nvSpPr>
        <p:spPr/>
        <p:txBody>
          <a:bodyPr/>
          <a:lstStyle/>
          <a:p>
            <a:fld id="{22C1D527-A506-654B-8465-963D554CA849}" type="datetime1">
              <a:rPr lang="en-US" smtClean="0"/>
              <a:t>12/6/21</a:t>
            </a:fld>
            <a:endParaRPr lang="en-US"/>
          </a:p>
        </p:txBody>
      </p:sp>
      <p:sp>
        <p:nvSpPr>
          <p:cNvPr id="5" name="Footer Placeholder 4">
            <a:extLst>
              <a:ext uri="{FF2B5EF4-FFF2-40B4-BE49-F238E27FC236}">
                <a16:creationId xmlns:a16="http://schemas.microsoft.com/office/drawing/2014/main" id="{478C26BE-3EAF-A649-8FDD-BD78F35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52D3E-335A-CE48-8405-0D54E8DBF423}"/>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396078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EE18-58FC-6F47-9656-F39CEF82A6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067FC2-E613-C942-991C-9A1853AE1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D9393-E50E-8F4D-BD8C-FA4BEDA3442D}"/>
              </a:ext>
            </a:extLst>
          </p:cNvPr>
          <p:cNvSpPr>
            <a:spLocks noGrp="1"/>
          </p:cNvSpPr>
          <p:nvPr>
            <p:ph type="dt" sz="half" idx="10"/>
          </p:nvPr>
        </p:nvSpPr>
        <p:spPr/>
        <p:txBody>
          <a:bodyPr/>
          <a:lstStyle/>
          <a:p>
            <a:fld id="{9752961E-DF77-BC48-A9B6-0EA63551ACFE}" type="datetime1">
              <a:rPr lang="en-US" smtClean="0"/>
              <a:t>12/6/21</a:t>
            </a:fld>
            <a:endParaRPr lang="en-US"/>
          </a:p>
        </p:txBody>
      </p:sp>
      <p:sp>
        <p:nvSpPr>
          <p:cNvPr id="5" name="Footer Placeholder 4">
            <a:extLst>
              <a:ext uri="{FF2B5EF4-FFF2-40B4-BE49-F238E27FC236}">
                <a16:creationId xmlns:a16="http://schemas.microsoft.com/office/drawing/2014/main" id="{8E4263ED-2F34-ED41-B7EC-33E29235F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6554B-A3E1-9647-90D3-8E12C1EEFDD0}"/>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399478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08C55-3B19-B64F-A8C7-09130A254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023F9-5D4F-2649-9029-D4A4B75DDC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91743-7073-1347-85FD-2C0BEE511847}"/>
              </a:ext>
            </a:extLst>
          </p:cNvPr>
          <p:cNvSpPr>
            <a:spLocks noGrp="1"/>
          </p:cNvSpPr>
          <p:nvPr>
            <p:ph type="dt" sz="half" idx="10"/>
          </p:nvPr>
        </p:nvSpPr>
        <p:spPr/>
        <p:txBody>
          <a:bodyPr/>
          <a:lstStyle/>
          <a:p>
            <a:fld id="{64B12C0E-6B67-3A46-BF6E-0C1F44ADDF4A}" type="datetime1">
              <a:rPr lang="en-US" smtClean="0"/>
              <a:t>12/6/21</a:t>
            </a:fld>
            <a:endParaRPr lang="en-US"/>
          </a:p>
        </p:txBody>
      </p:sp>
      <p:sp>
        <p:nvSpPr>
          <p:cNvPr id="5" name="Footer Placeholder 4">
            <a:extLst>
              <a:ext uri="{FF2B5EF4-FFF2-40B4-BE49-F238E27FC236}">
                <a16:creationId xmlns:a16="http://schemas.microsoft.com/office/drawing/2014/main" id="{6DC8927F-709B-EB41-A9FA-82E73C522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62BC1-8588-EF4C-B886-A4D1D2E44DDF}"/>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19250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1CE9-673B-DA4B-9A41-ABF3E0A4E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32E78-5FA3-194E-89FD-F62DD765A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1B545-D650-EA4B-942A-B2CAAF77F6C8}"/>
              </a:ext>
            </a:extLst>
          </p:cNvPr>
          <p:cNvSpPr>
            <a:spLocks noGrp="1"/>
          </p:cNvSpPr>
          <p:nvPr>
            <p:ph type="dt" sz="half" idx="10"/>
          </p:nvPr>
        </p:nvSpPr>
        <p:spPr/>
        <p:txBody>
          <a:bodyPr/>
          <a:lstStyle/>
          <a:p>
            <a:fld id="{8F0A156B-F6AF-3144-B35B-63A45E88866B}" type="datetime1">
              <a:rPr lang="en-US" smtClean="0"/>
              <a:t>12/6/21</a:t>
            </a:fld>
            <a:endParaRPr lang="en-US"/>
          </a:p>
        </p:txBody>
      </p:sp>
      <p:sp>
        <p:nvSpPr>
          <p:cNvPr id="5" name="Footer Placeholder 4">
            <a:extLst>
              <a:ext uri="{FF2B5EF4-FFF2-40B4-BE49-F238E27FC236}">
                <a16:creationId xmlns:a16="http://schemas.microsoft.com/office/drawing/2014/main" id="{D00F1679-A9FA-AF4E-9AD2-C2B558F8C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F5140-1CF9-A74A-A5BF-44E3A4107038}"/>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413821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D137-1DA3-4048-9B41-CBEACAABE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DFCF1B-9CD2-6448-AB9A-B4E2A3356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AEECF-C434-3949-A8AA-915DD455FF2B}"/>
              </a:ext>
            </a:extLst>
          </p:cNvPr>
          <p:cNvSpPr>
            <a:spLocks noGrp="1"/>
          </p:cNvSpPr>
          <p:nvPr>
            <p:ph type="dt" sz="half" idx="10"/>
          </p:nvPr>
        </p:nvSpPr>
        <p:spPr/>
        <p:txBody>
          <a:bodyPr/>
          <a:lstStyle/>
          <a:p>
            <a:fld id="{C05ADEF4-B872-D04D-B5CF-BA1485BD5EC6}" type="datetime1">
              <a:rPr lang="en-US" smtClean="0"/>
              <a:t>12/6/21</a:t>
            </a:fld>
            <a:endParaRPr lang="en-US"/>
          </a:p>
        </p:txBody>
      </p:sp>
      <p:sp>
        <p:nvSpPr>
          <p:cNvPr id="5" name="Footer Placeholder 4">
            <a:extLst>
              <a:ext uri="{FF2B5EF4-FFF2-40B4-BE49-F238E27FC236}">
                <a16:creationId xmlns:a16="http://schemas.microsoft.com/office/drawing/2014/main" id="{94F2EDAD-E9FD-A248-88D0-E4141DCA7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E5A60-0B98-AB44-894A-7513CA92C1A3}"/>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411399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CF72-5B1D-6C46-B1C9-0E6C9DF03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AFFD7-3734-1F45-B028-6D7E1D27CA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85CCC-449F-3F43-ABCF-62F8C65DF6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588208-1A59-DD42-B216-C5D4F1C5F781}"/>
              </a:ext>
            </a:extLst>
          </p:cNvPr>
          <p:cNvSpPr>
            <a:spLocks noGrp="1"/>
          </p:cNvSpPr>
          <p:nvPr>
            <p:ph type="dt" sz="half" idx="10"/>
          </p:nvPr>
        </p:nvSpPr>
        <p:spPr/>
        <p:txBody>
          <a:bodyPr/>
          <a:lstStyle/>
          <a:p>
            <a:fld id="{D214C9C2-231C-0840-A275-F8D349346A24}" type="datetime1">
              <a:rPr lang="en-US" smtClean="0"/>
              <a:t>12/6/21</a:t>
            </a:fld>
            <a:endParaRPr lang="en-US"/>
          </a:p>
        </p:txBody>
      </p:sp>
      <p:sp>
        <p:nvSpPr>
          <p:cNvPr id="6" name="Footer Placeholder 5">
            <a:extLst>
              <a:ext uri="{FF2B5EF4-FFF2-40B4-BE49-F238E27FC236}">
                <a16:creationId xmlns:a16="http://schemas.microsoft.com/office/drawing/2014/main" id="{E6E364E1-B1D0-FF4B-8957-06DBF67716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2F876-8347-E346-8898-A96D3BC2C6A3}"/>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173685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2655-98AF-9643-8C5E-99BCE5040F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CCB3E-B901-D646-9099-A6C5C58FD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AC05E-6F34-4649-9BC7-E33C054ED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A01CA2-11D0-CA47-B22E-D1C889721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55B5D-921B-E943-AF20-4979658D8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80521-F3C4-944B-A8DD-948FA0A19F6D}"/>
              </a:ext>
            </a:extLst>
          </p:cNvPr>
          <p:cNvSpPr>
            <a:spLocks noGrp="1"/>
          </p:cNvSpPr>
          <p:nvPr>
            <p:ph type="dt" sz="half" idx="10"/>
          </p:nvPr>
        </p:nvSpPr>
        <p:spPr/>
        <p:txBody>
          <a:bodyPr/>
          <a:lstStyle/>
          <a:p>
            <a:fld id="{12101562-1449-E042-B960-3F0AC0CF7E9E}" type="datetime1">
              <a:rPr lang="en-US" smtClean="0"/>
              <a:t>12/6/21</a:t>
            </a:fld>
            <a:endParaRPr lang="en-US"/>
          </a:p>
        </p:txBody>
      </p:sp>
      <p:sp>
        <p:nvSpPr>
          <p:cNvPr id="8" name="Footer Placeholder 7">
            <a:extLst>
              <a:ext uri="{FF2B5EF4-FFF2-40B4-BE49-F238E27FC236}">
                <a16:creationId xmlns:a16="http://schemas.microsoft.com/office/drawing/2014/main" id="{F882CD43-D383-0548-968F-0AAB9C9DE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264CD-B328-2844-9FF6-D96951DD0EC0}"/>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215401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F60A-F1B6-814D-87D4-B32A1E8861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5BDEA-2454-6846-8306-7CA63EC9B500}"/>
              </a:ext>
            </a:extLst>
          </p:cNvPr>
          <p:cNvSpPr>
            <a:spLocks noGrp="1"/>
          </p:cNvSpPr>
          <p:nvPr>
            <p:ph type="dt" sz="half" idx="10"/>
          </p:nvPr>
        </p:nvSpPr>
        <p:spPr/>
        <p:txBody>
          <a:bodyPr/>
          <a:lstStyle/>
          <a:p>
            <a:fld id="{B7E6D40B-1F2A-FE44-BA06-C9BF0FF69547}" type="datetime1">
              <a:rPr lang="en-US" smtClean="0"/>
              <a:t>12/6/21</a:t>
            </a:fld>
            <a:endParaRPr lang="en-US"/>
          </a:p>
        </p:txBody>
      </p:sp>
      <p:sp>
        <p:nvSpPr>
          <p:cNvPr id="4" name="Footer Placeholder 3">
            <a:extLst>
              <a:ext uri="{FF2B5EF4-FFF2-40B4-BE49-F238E27FC236}">
                <a16:creationId xmlns:a16="http://schemas.microsoft.com/office/drawing/2014/main" id="{30F0572D-FE41-984B-B59A-B6737499D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903CC0-2B10-2649-9905-E0B88B80DA7D}"/>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19462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FB153-44C5-F841-943F-CF17E675A430}"/>
              </a:ext>
            </a:extLst>
          </p:cNvPr>
          <p:cNvSpPr>
            <a:spLocks noGrp="1"/>
          </p:cNvSpPr>
          <p:nvPr>
            <p:ph type="dt" sz="half" idx="10"/>
          </p:nvPr>
        </p:nvSpPr>
        <p:spPr/>
        <p:txBody>
          <a:bodyPr/>
          <a:lstStyle/>
          <a:p>
            <a:fld id="{043DCF4F-ABF1-BB4D-9862-A3DCE3C5DFCB}" type="datetime1">
              <a:rPr lang="en-US" smtClean="0"/>
              <a:t>12/6/21</a:t>
            </a:fld>
            <a:endParaRPr lang="en-US"/>
          </a:p>
        </p:txBody>
      </p:sp>
      <p:sp>
        <p:nvSpPr>
          <p:cNvPr id="3" name="Footer Placeholder 2">
            <a:extLst>
              <a:ext uri="{FF2B5EF4-FFF2-40B4-BE49-F238E27FC236}">
                <a16:creationId xmlns:a16="http://schemas.microsoft.com/office/drawing/2014/main" id="{0E3AE5AD-3386-8E49-96FD-730D338660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67D94-A0D0-1841-890D-6CB8041C1F63}"/>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55196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64DE-43DC-AA45-820D-0D68C71E9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9F5C0B-6295-EB48-90A2-193DED4F0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F82D4D-517B-6844-8470-D29DBE35B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EE75D-2D84-E749-9EE8-942C2F10E860}"/>
              </a:ext>
            </a:extLst>
          </p:cNvPr>
          <p:cNvSpPr>
            <a:spLocks noGrp="1"/>
          </p:cNvSpPr>
          <p:nvPr>
            <p:ph type="dt" sz="half" idx="10"/>
          </p:nvPr>
        </p:nvSpPr>
        <p:spPr/>
        <p:txBody>
          <a:bodyPr/>
          <a:lstStyle/>
          <a:p>
            <a:fld id="{F02ED758-2FD4-8B4E-B3F7-4D2A99842244}" type="datetime1">
              <a:rPr lang="en-US" smtClean="0"/>
              <a:t>12/6/21</a:t>
            </a:fld>
            <a:endParaRPr lang="en-US"/>
          </a:p>
        </p:txBody>
      </p:sp>
      <p:sp>
        <p:nvSpPr>
          <p:cNvPr id="6" name="Footer Placeholder 5">
            <a:extLst>
              <a:ext uri="{FF2B5EF4-FFF2-40B4-BE49-F238E27FC236}">
                <a16:creationId xmlns:a16="http://schemas.microsoft.com/office/drawing/2014/main" id="{8EA0CB99-95E4-F742-9FC8-EFB4CCBE8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14329-EC69-9C4C-8463-B7FCA2069ECD}"/>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100622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600B-2294-7545-9902-FE0FDDCC5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20300C-270B-6742-B90A-6F90129C3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14494-B60D-AC47-A687-3F9E69E73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B060FD-2FE5-C543-93C8-878E64DA833D}"/>
              </a:ext>
            </a:extLst>
          </p:cNvPr>
          <p:cNvSpPr>
            <a:spLocks noGrp="1"/>
          </p:cNvSpPr>
          <p:nvPr>
            <p:ph type="dt" sz="half" idx="10"/>
          </p:nvPr>
        </p:nvSpPr>
        <p:spPr/>
        <p:txBody>
          <a:bodyPr/>
          <a:lstStyle/>
          <a:p>
            <a:fld id="{90D10BDB-1D4B-6747-B2AD-2617692AB591}" type="datetime1">
              <a:rPr lang="en-US" smtClean="0"/>
              <a:t>12/6/21</a:t>
            </a:fld>
            <a:endParaRPr lang="en-US"/>
          </a:p>
        </p:txBody>
      </p:sp>
      <p:sp>
        <p:nvSpPr>
          <p:cNvPr id="6" name="Footer Placeholder 5">
            <a:extLst>
              <a:ext uri="{FF2B5EF4-FFF2-40B4-BE49-F238E27FC236}">
                <a16:creationId xmlns:a16="http://schemas.microsoft.com/office/drawing/2014/main" id="{B093F364-1AF8-5240-8362-45EA7419C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53075-E5EA-974D-9EF6-D77E9B0CE32C}"/>
              </a:ext>
            </a:extLst>
          </p:cNvPr>
          <p:cNvSpPr>
            <a:spLocks noGrp="1"/>
          </p:cNvSpPr>
          <p:nvPr>
            <p:ph type="sldNum" sz="quarter" idx="12"/>
          </p:nvPr>
        </p:nvSpPr>
        <p:spPr/>
        <p:txBody>
          <a:bodyPr/>
          <a:lstStyle/>
          <a:p>
            <a:fld id="{5CE94989-17EB-A04A-97E8-810FD4374C88}" type="slidenum">
              <a:rPr lang="en-US" smtClean="0"/>
              <a:t>‹#›</a:t>
            </a:fld>
            <a:endParaRPr lang="en-US"/>
          </a:p>
        </p:txBody>
      </p:sp>
    </p:spTree>
    <p:extLst>
      <p:ext uri="{BB962C8B-B14F-4D97-AF65-F5344CB8AC3E}">
        <p14:creationId xmlns:p14="http://schemas.microsoft.com/office/powerpoint/2010/main" val="214697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AD525-B5C0-0347-9F46-4FFA05BC5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6FA957-C8AA-DB43-84D0-14F02FAA81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6446A-EDB5-3046-90F4-8A94B3B40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B197E-7910-114A-92FD-041F8E707080}" type="datetime1">
              <a:rPr lang="en-US" smtClean="0"/>
              <a:t>12/6/21</a:t>
            </a:fld>
            <a:endParaRPr lang="en-US"/>
          </a:p>
        </p:txBody>
      </p:sp>
      <p:sp>
        <p:nvSpPr>
          <p:cNvPr id="5" name="Footer Placeholder 4">
            <a:extLst>
              <a:ext uri="{FF2B5EF4-FFF2-40B4-BE49-F238E27FC236}">
                <a16:creationId xmlns:a16="http://schemas.microsoft.com/office/drawing/2014/main" id="{BCB64F32-87CC-3342-9083-F616509E9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F4069A-8C8B-B246-B69B-42A5C52DC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94989-17EB-A04A-97E8-810FD4374C88}" type="slidenum">
              <a:rPr lang="en-US" smtClean="0"/>
              <a:t>‹#›</a:t>
            </a:fld>
            <a:endParaRPr lang="en-US"/>
          </a:p>
        </p:txBody>
      </p:sp>
    </p:spTree>
    <p:extLst>
      <p:ext uri="{BB962C8B-B14F-4D97-AF65-F5344CB8AC3E}">
        <p14:creationId xmlns:p14="http://schemas.microsoft.com/office/powerpoint/2010/main" val="342263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1E61-A746-DB4F-BD48-A02F7B3EB686}"/>
              </a:ext>
            </a:extLst>
          </p:cNvPr>
          <p:cNvSpPr>
            <a:spLocks noGrp="1"/>
          </p:cNvSpPr>
          <p:nvPr>
            <p:ph type="ctrTitle"/>
          </p:nvPr>
        </p:nvSpPr>
        <p:spPr/>
        <p:txBody>
          <a:bodyPr/>
          <a:lstStyle/>
          <a:p>
            <a:r>
              <a:rPr lang="en-US" dirty="0"/>
              <a:t>Creativity and Innovation</a:t>
            </a:r>
          </a:p>
        </p:txBody>
      </p:sp>
      <p:sp>
        <p:nvSpPr>
          <p:cNvPr id="3" name="Subtitle 2">
            <a:extLst>
              <a:ext uri="{FF2B5EF4-FFF2-40B4-BE49-F238E27FC236}">
                <a16:creationId xmlns:a16="http://schemas.microsoft.com/office/drawing/2014/main" id="{EECCCB56-B57A-D14D-9F37-3801C63028CB}"/>
              </a:ext>
            </a:extLst>
          </p:cNvPr>
          <p:cNvSpPr>
            <a:spLocks noGrp="1"/>
          </p:cNvSpPr>
          <p:nvPr>
            <p:ph type="subTitle" idx="1"/>
          </p:nvPr>
        </p:nvSpPr>
        <p:spPr/>
        <p:txBody>
          <a:bodyPr/>
          <a:lstStyle/>
          <a:p>
            <a:r>
              <a:rPr lang="en-US" dirty="0"/>
              <a:t>What are they and what role do they play in our lives?</a:t>
            </a:r>
          </a:p>
        </p:txBody>
      </p:sp>
      <p:sp>
        <p:nvSpPr>
          <p:cNvPr id="4" name="Slide Number Placeholder 3">
            <a:extLst>
              <a:ext uri="{FF2B5EF4-FFF2-40B4-BE49-F238E27FC236}">
                <a16:creationId xmlns:a16="http://schemas.microsoft.com/office/drawing/2014/main" id="{B77A3A01-AF44-6748-B1F4-AD53A1A08B06}"/>
              </a:ext>
            </a:extLst>
          </p:cNvPr>
          <p:cNvSpPr>
            <a:spLocks noGrp="1"/>
          </p:cNvSpPr>
          <p:nvPr>
            <p:ph type="sldNum" sz="quarter" idx="12"/>
          </p:nvPr>
        </p:nvSpPr>
        <p:spPr/>
        <p:txBody>
          <a:bodyPr/>
          <a:lstStyle/>
          <a:p>
            <a:fld id="{5CE94989-17EB-A04A-97E8-810FD4374C88}" type="slidenum">
              <a:rPr lang="en-US" smtClean="0"/>
              <a:t>1</a:t>
            </a:fld>
            <a:endParaRPr lang="en-US"/>
          </a:p>
        </p:txBody>
      </p:sp>
    </p:spTree>
    <p:extLst>
      <p:ext uri="{BB962C8B-B14F-4D97-AF65-F5344CB8AC3E}">
        <p14:creationId xmlns:p14="http://schemas.microsoft.com/office/powerpoint/2010/main" val="46495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72B7-94C4-1141-8041-8CE0FACEFBDD}"/>
              </a:ext>
            </a:extLst>
          </p:cNvPr>
          <p:cNvSpPr>
            <a:spLocks noGrp="1"/>
          </p:cNvSpPr>
          <p:nvPr>
            <p:ph type="title"/>
          </p:nvPr>
        </p:nvSpPr>
        <p:spPr/>
        <p:txBody>
          <a:bodyPr/>
          <a:lstStyle/>
          <a:p>
            <a:r>
              <a:rPr lang="en-US" dirty="0"/>
              <a:t>Where do innovations come from?</a:t>
            </a:r>
          </a:p>
        </p:txBody>
      </p:sp>
      <p:sp>
        <p:nvSpPr>
          <p:cNvPr id="3" name="Content Placeholder 2">
            <a:extLst>
              <a:ext uri="{FF2B5EF4-FFF2-40B4-BE49-F238E27FC236}">
                <a16:creationId xmlns:a16="http://schemas.microsoft.com/office/drawing/2014/main" id="{C07E08D0-6A68-6244-8D55-981458C85D2B}"/>
              </a:ext>
            </a:extLst>
          </p:cNvPr>
          <p:cNvSpPr>
            <a:spLocks noGrp="1"/>
          </p:cNvSpPr>
          <p:nvPr>
            <p:ph idx="1"/>
          </p:nvPr>
        </p:nvSpPr>
        <p:spPr/>
        <p:txBody>
          <a:bodyPr/>
          <a:lstStyle/>
          <a:p>
            <a:pPr marL="0" indent="0">
              <a:buNone/>
            </a:pPr>
            <a:r>
              <a:rPr lang="en-US" dirty="0"/>
              <a:t>Problems in search of a solution</a:t>
            </a:r>
          </a:p>
          <a:p>
            <a:pPr marL="0" indent="0">
              <a:buNone/>
            </a:pPr>
            <a:endParaRPr lang="en-US" dirty="0"/>
          </a:p>
          <a:p>
            <a:pPr marL="0" indent="0">
              <a:buNone/>
            </a:pPr>
            <a:r>
              <a:rPr lang="en-US" dirty="0"/>
              <a:t>Ideas and inventions in search of an application</a:t>
            </a:r>
          </a:p>
          <a:p>
            <a:pPr marL="0" indent="0">
              <a:buNone/>
            </a:pPr>
            <a:endParaRPr lang="en-US" dirty="0"/>
          </a:p>
          <a:p>
            <a:pPr marL="0" indent="0">
              <a:buNone/>
            </a:pPr>
            <a:r>
              <a:rPr lang="en-US" dirty="0"/>
              <a:t>Just plain problems</a:t>
            </a:r>
          </a:p>
          <a:p>
            <a:pPr marL="0" indent="0">
              <a:buNone/>
            </a:pPr>
            <a:endParaRPr lang="en-US" dirty="0"/>
          </a:p>
          <a:p>
            <a:pPr marL="0" indent="0">
              <a:buNone/>
            </a:pPr>
            <a:r>
              <a:rPr lang="en-US" dirty="0"/>
              <a:t>Just plain desire or ambition</a:t>
            </a:r>
          </a:p>
        </p:txBody>
      </p:sp>
      <p:sp>
        <p:nvSpPr>
          <p:cNvPr id="4" name="Slide Number Placeholder 3">
            <a:extLst>
              <a:ext uri="{FF2B5EF4-FFF2-40B4-BE49-F238E27FC236}">
                <a16:creationId xmlns:a16="http://schemas.microsoft.com/office/drawing/2014/main" id="{1AB4CB1C-1FCB-E442-A497-301CFDC738DC}"/>
              </a:ext>
            </a:extLst>
          </p:cNvPr>
          <p:cNvSpPr>
            <a:spLocks noGrp="1"/>
          </p:cNvSpPr>
          <p:nvPr>
            <p:ph type="sldNum" sz="quarter" idx="12"/>
          </p:nvPr>
        </p:nvSpPr>
        <p:spPr/>
        <p:txBody>
          <a:bodyPr/>
          <a:lstStyle/>
          <a:p>
            <a:fld id="{5CE94989-17EB-A04A-97E8-810FD4374C88}" type="slidenum">
              <a:rPr lang="en-US" smtClean="0"/>
              <a:t>10</a:t>
            </a:fld>
            <a:endParaRPr lang="en-US"/>
          </a:p>
        </p:txBody>
      </p:sp>
    </p:spTree>
    <p:extLst>
      <p:ext uri="{BB962C8B-B14F-4D97-AF65-F5344CB8AC3E}">
        <p14:creationId xmlns:p14="http://schemas.microsoft.com/office/powerpoint/2010/main" val="33379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3E8D-479A-6D41-9FA0-CF9267B53090}"/>
              </a:ext>
            </a:extLst>
          </p:cNvPr>
          <p:cNvSpPr>
            <a:spLocks noGrp="1"/>
          </p:cNvSpPr>
          <p:nvPr>
            <p:ph type="title"/>
          </p:nvPr>
        </p:nvSpPr>
        <p:spPr/>
        <p:txBody>
          <a:bodyPr/>
          <a:lstStyle/>
          <a:p>
            <a:r>
              <a:rPr lang="en-US" dirty="0"/>
              <a:t>The innovation process</a:t>
            </a:r>
          </a:p>
        </p:txBody>
      </p:sp>
      <p:pic>
        <p:nvPicPr>
          <p:cNvPr id="1026" name="Picture 2" descr="Garud - Ups and Downs of Publishing">
            <a:extLst>
              <a:ext uri="{FF2B5EF4-FFF2-40B4-BE49-F238E27FC236}">
                <a16:creationId xmlns:a16="http://schemas.microsoft.com/office/drawing/2014/main" id="{B2372289-3506-9247-8A3A-FC60677C24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77193" y="1208829"/>
            <a:ext cx="6533803" cy="504183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28B1C6-1AF0-9445-A4B7-92EE2719FB94}"/>
              </a:ext>
            </a:extLst>
          </p:cNvPr>
          <p:cNvSpPr>
            <a:spLocks noGrp="1"/>
          </p:cNvSpPr>
          <p:nvPr>
            <p:ph type="sldNum" sz="quarter" idx="12"/>
          </p:nvPr>
        </p:nvSpPr>
        <p:spPr/>
        <p:txBody>
          <a:bodyPr/>
          <a:lstStyle/>
          <a:p>
            <a:fld id="{5CE94989-17EB-A04A-97E8-810FD4374C88}" type="slidenum">
              <a:rPr lang="en-US" smtClean="0"/>
              <a:t>11</a:t>
            </a:fld>
            <a:endParaRPr lang="en-US"/>
          </a:p>
        </p:txBody>
      </p:sp>
    </p:spTree>
    <p:extLst>
      <p:ext uri="{BB962C8B-B14F-4D97-AF65-F5344CB8AC3E}">
        <p14:creationId xmlns:p14="http://schemas.microsoft.com/office/powerpoint/2010/main" val="154070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9819-E8BF-B84C-9AE2-C8A5C0F1A16D}"/>
              </a:ext>
            </a:extLst>
          </p:cNvPr>
          <p:cNvSpPr>
            <a:spLocks noGrp="1"/>
          </p:cNvSpPr>
          <p:nvPr>
            <p:ph type="title"/>
          </p:nvPr>
        </p:nvSpPr>
        <p:spPr/>
        <p:txBody>
          <a:bodyPr/>
          <a:lstStyle/>
          <a:p>
            <a:r>
              <a:rPr lang="en-US" dirty="0"/>
              <a:t>Where do the creative insights come from?</a:t>
            </a:r>
          </a:p>
        </p:txBody>
      </p:sp>
      <p:sp>
        <p:nvSpPr>
          <p:cNvPr id="3" name="Content Placeholder 2">
            <a:extLst>
              <a:ext uri="{FF2B5EF4-FFF2-40B4-BE49-F238E27FC236}">
                <a16:creationId xmlns:a16="http://schemas.microsoft.com/office/drawing/2014/main" id="{ED3B7C60-927A-214E-8119-8978225CEE2D}"/>
              </a:ext>
            </a:extLst>
          </p:cNvPr>
          <p:cNvSpPr>
            <a:spLocks noGrp="1"/>
          </p:cNvSpPr>
          <p:nvPr>
            <p:ph idx="1"/>
          </p:nvPr>
        </p:nvSpPr>
        <p:spPr/>
        <p:txBody>
          <a:bodyPr>
            <a:normAutofit lnSpcReduction="10000"/>
          </a:bodyPr>
          <a:lstStyle/>
          <a:p>
            <a:pPr marL="0" indent="0">
              <a:buNone/>
            </a:pPr>
            <a:r>
              <a:rPr lang="en-US" dirty="0"/>
              <a:t>Prior knowledge</a:t>
            </a:r>
          </a:p>
          <a:p>
            <a:pPr marL="0" indent="0">
              <a:buNone/>
            </a:pPr>
            <a:endParaRPr lang="en-US" dirty="0"/>
          </a:p>
          <a:p>
            <a:pPr marL="0" indent="0">
              <a:buNone/>
            </a:pPr>
            <a:r>
              <a:rPr lang="en-US" dirty="0"/>
              <a:t>Trial and error</a:t>
            </a:r>
          </a:p>
          <a:p>
            <a:pPr marL="0" indent="0">
              <a:buNone/>
            </a:pPr>
            <a:endParaRPr lang="en-US" dirty="0"/>
          </a:p>
          <a:p>
            <a:pPr marL="0" indent="0">
              <a:buNone/>
            </a:pPr>
            <a:r>
              <a:rPr lang="en-US" dirty="0"/>
              <a:t>Prior knowledge, including other people</a:t>
            </a:r>
          </a:p>
          <a:p>
            <a:pPr marL="0" indent="0">
              <a:buNone/>
            </a:pPr>
            <a:endParaRPr lang="en-US" dirty="0"/>
          </a:p>
          <a:p>
            <a:pPr marL="0" indent="0">
              <a:buNone/>
            </a:pPr>
            <a:r>
              <a:rPr lang="en-US" dirty="0"/>
              <a:t>Analogy (insight)</a:t>
            </a:r>
          </a:p>
          <a:p>
            <a:pPr marL="0" indent="0">
              <a:buNone/>
            </a:pPr>
            <a:endParaRPr lang="en-US" dirty="0"/>
          </a:p>
          <a:p>
            <a:pPr marL="0" indent="0">
              <a:buNone/>
            </a:pPr>
            <a:r>
              <a:rPr lang="en-US" dirty="0"/>
              <a:t>Bisociation (grand insight)</a:t>
            </a:r>
          </a:p>
          <a:p>
            <a:endParaRPr lang="en-US" dirty="0"/>
          </a:p>
          <a:p>
            <a:endParaRPr lang="en-US" dirty="0"/>
          </a:p>
        </p:txBody>
      </p:sp>
      <p:sp>
        <p:nvSpPr>
          <p:cNvPr id="4" name="Slide Number Placeholder 3">
            <a:extLst>
              <a:ext uri="{FF2B5EF4-FFF2-40B4-BE49-F238E27FC236}">
                <a16:creationId xmlns:a16="http://schemas.microsoft.com/office/drawing/2014/main" id="{98314D82-C977-B04E-A7C8-A4CC64A8AEE2}"/>
              </a:ext>
            </a:extLst>
          </p:cNvPr>
          <p:cNvSpPr>
            <a:spLocks noGrp="1"/>
          </p:cNvSpPr>
          <p:nvPr>
            <p:ph type="sldNum" sz="quarter" idx="12"/>
          </p:nvPr>
        </p:nvSpPr>
        <p:spPr/>
        <p:txBody>
          <a:bodyPr/>
          <a:lstStyle/>
          <a:p>
            <a:fld id="{5CE94989-17EB-A04A-97E8-810FD4374C88}" type="slidenum">
              <a:rPr lang="en-US" smtClean="0"/>
              <a:t>12</a:t>
            </a:fld>
            <a:endParaRPr lang="en-US"/>
          </a:p>
        </p:txBody>
      </p:sp>
    </p:spTree>
    <p:extLst>
      <p:ext uri="{BB962C8B-B14F-4D97-AF65-F5344CB8AC3E}">
        <p14:creationId xmlns:p14="http://schemas.microsoft.com/office/powerpoint/2010/main" val="414773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F1363-3A8C-E748-8579-1664B846FBC5}"/>
              </a:ext>
            </a:extLst>
          </p:cNvPr>
          <p:cNvPicPr>
            <a:picLocks noChangeAspect="1"/>
          </p:cNvPicPr>
          <p:nvPr/>
        </p:nvPicPr>
        <p:blipFill>
          <a:blip r:embed="rId3"/>
          <a:stretch>
            <a:fillRect/>
          </a:stretch>
        </p:blipFill>
        <p:spPr>
          <a:xfrm>
            <a:off x="3073400" y="1797050"/>
            <a:ext cx="6045200" cy="3263900"/>
          </a:xfrm>
          <a:prstGeom prst="rect">
            <a:avLst/>
          </a:prstGeom>
        </p:spPr>
      </p:pic>
      <p:sp>
        <p:nvSpPr>
          <p:cNvPr id="5" name="Slide Number Placeholder 4">
            <a:extLst>
              <a:ext uri="{FF2B5EF4-FFF2-40B4-BE49-F238E27FC236}">
                <a16:creationId xmlns:a16="http://schemas.microsoft.com/office/drawing/2014/main" id="{7615FF12-16AE-9E4E-89E4-D0728BB862FD}"/>
              </a:ext>
            </a:extLst>
          </p:cNvPr>
          <p:cNvSpPr>
            <a:spLocks noGrp="1"/>
          </p:cNvSpPr>
          <p:nvPr>
            <p:ph type="sldNum" sz="quarter" idx="12"/>
          </p:nvPr>
        </p:nvSpPr>
        <p:spPr/>
        <p:txBody>
          <a:bodyPr/>
          <a:lstStyle/>
          <a:p>
            <a:fld id="{5CE94989-17EB-A04A-97E8-810FD4374C88}" type="slidenum">
              <a:rPr lang="en-US" smtClean="0"/>
              <a:t>13</a:t>
            </a:fld>
            <a:endParaRPr lang="en-US"/>
          </a:p>
        </p:txBody>
      </p:sp>
    </p:spTree>
    <p:extLst>
      <p:ext uri="{BB962C8B-B14F-4D97-AF65-F5344CB8AC3E}">
        <p14:creationId xmlns:p14="http://schemas.microsoft.com/office/powerpoint/2010/main" val="117134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92785-8D88-C64A-AAFD-4995646D625F}"/>
              </a:ext>
            </a:extLst>
          </p:cNvPr>
          <p:cNvPicPr>
            <a:picLocks noChangeAspect="1"/>
          </p:cNvPicPr>
          <p:nvPr/>
        </p:nvPicPr>
        <p:blipFill>
          <a:blip r:embed="rId3"/>
          <a:stretch>
            <a:fillRect/>
          </a:stretch>
        </p:blipFill>
        <p:spPr>
          <a:xfrm>
            <a:off x="2654300" y="438150"/>
            <a:ext cx="6883400" cy="5981700"/>
          </a:xfrm>
          <a:prstGeom prst="rect">
            <a:avLst/>
          </a:prstGeom>
        </p:spPr>
      </p:pic>
      <p:sp>
        <p:nvSpPr>
          <p:cNvPr id="5" name="Slide Number Placeholder 4">
            <a:extLst>
              <a:ext uri="{FF2B5EF4-FFF2-40B4-BE49-F238E27FC236}">
                <a16:creationId xmlns:a16="http://schemas.microsoft.com/office/drawing/2014/main" id="{4C7E7FEA-B342-0547-A5C9-AFAEC6078484}"/>
              </a:ext>
            </a:extLst>
          </p:cNvPr>
          <p:cNvSpPr>
            <a:spLocks noGrp="1"/>
          </p:cNvSpPr>
          <p:nvPr>
            <p:ph type="sldNum" sz="quarter" idx="12"/>
          </p:nvPr>
        </p:nvSpPr>
        <p:spPr/>
        <p:txBody>
          <a:bodyPr/>
          <a:lstStyle/>
          <a:p>
            <a:fld id="{5CE94989-17EB-A04A-97E8-810FD4374C88}" type="slidenum">
              <a:rPr lang="en-US" smtClean="0"/>
              <a:t>14</a:t>
            </a:fld>
            <a:endParaRPr lang="en-US"/>
          </a:p>
        </p:txBody>
      </p:sp>
    </p:spTree>
    <p:extLst>
      <p:ext uri="{BB962C8B-B14F-4D97-AF65-F5344CB8AC3E}">
        <p14:creationId xmlns:p14="http://schemas.microsoft.com/office/powerpoint/2010/main" val="116518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84C10-5A40-BB4A-AFEF-F0B1C1993442}"/>
              </a:ext>
            </a:extLst>
          </p:cNvPr>
          <p:cNvPicPr>
            <a:picLocks noChangeAspect="1"/>
          </p:cNvPicPr>
          <p:nvPr/>
        </p:nvPicPr>
        <p:blipFill>
          <a:blip r:embed="rId3"/>
          <a:stretch>
            <a:fillRect/>
          </a:stretch>
        </p:blipFill>
        <p:spPr>
          <a:xfrm>
            <a:off x="3155950" y="1130300"/>
            <a:ext cx="5880100" cy="4597400"/>
          </a:xfrm>
          <a:prstGeom prst="rect">
            <a:avLst/>
          </a:prstGeom>
        </p:spPr>
      </p:pic>
      <p:sp>
        <p:nvSpPr>
          <p:cNvPr id="5" name="Slide Number Placeholder 4">
            <a:extLst>
              <a:ext uri="{FF2B5EF4-FFF2-40B4-BE49-F238E27FC236}">
                <a16:creationId xmlns:a16="http://schemas.microsoft.com/office/drawing/2014/main" id="{96785E90-B091-A94A-B315-85DA16522BC6}"/>
              </a:ext>
            </a:extLst>
          </p:cNvPr>
          <p:cNvSpPr>
            <a:spLocks noGrp="1"/>
          </p:cNvSpPr>
          <p:nvPr>
            <p:ph type="sldNum" sz="quarter" idx="12"/>
          </p:nvPr>
        </p:nvSpPr>
        <p:spPr/>
        <p:txBody>
          <a:bodyPr/>
          <a:lstStyle/>
          <a:p>
            <a:fld id="{5CE94989-17EB-A04A-97E8-810FD4374C88}" type="slidenum">
              <a:rPr lang="en-US" smtClean="0"/>
              <a:t>15</a:t>
            </a:fld>
            <a:endParaRPr lang="en-US"/>
          </a:p>
        </p:txBody>
      </p:sp>
    </p:spTree>
    <p:extLst>
      <p:ext uri="{BB962C8B-B14F-4D97-AF65-F5344CB8AC3E}">
        <p14:creationId xmlns:p14="http://schemas.microsoft.com/office/powerpoint/2010/main" val="946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DB2712-A23A-284C-A610-60DB96134929}"/>
              </a:ext>
            </a:extLst>
          </p:cNvPr>
          <p:cNvPicPr>
            <a:picLocks noChangeAspect="1"/>
          </p:cNvPicPr>
          <p:nvPr/>
        </p:nvPicPr>
        <p:blipFill>
          <a:blip r:embed="rId3"/>
          <a:stretch>
            <a:fillRect/>
          </a:stretch>
        </p:blipFill>
        <p:spPr>
          <a:xfrm>
            <a:off x="3225800" y="1136650"/>
            <a:ext cx="5740400" cy="4584700"/>
          </a:xfrm>
          <a:prstGeom prst="rect">
            <a:avLst/>
          </a:prstGeom>
        </p:spPr>
      </p:pic>
      <p:sp>
        <p:nvSpPr>
          <p:cNvPr id="5" name="Slide Number Placeholder 4">
            <a:extLst>
              <a:ext uri="{FF2B5EF4-FFF2-40B4-BE49-F238E27FC236}">
                <a16:creationId xmlns:a16="http://schemas.microsoft.com/office/drawing/2014/main" id="{43AC6439-DD18-3D40-8F51-E9AE1C3EE54F}"/>
              </a:ext>
            </a:extLst>
          </p:cNvPr>
          <p:cNvSpPr>
            <a:spLocks noGrp="1"/>
          </p:cNvSpPr>
          <p:nvPr>
            <p:ph type="sldNum" sz="quarter" idx="12"/>
          </p:nvPr>
        </p:nvSpPr>
        <p:spPr/>
        <p:txBody>
          <a:bodyPr/>
          <a:lstStyle/>
          <a:p>
            <a:fld id="{5CE94989-17EB-A04A-97E8-810FD4374C88}" type="slidenum">
              <a:rPr lang="en-US" smtClean="0"/>
              <a:t>16</a:t>
            </a:fld>
            <a:endParaRPr lang="en-US"/>
          </a:p>
        </p:txBody>
      </p:sp>
    </p:spTree>
    <p:extLst>
      <p:ext uri="{BB962C8B-B14F-4D97-AF65-F5344CB8AC3E}">
        <p14:creationId xmlns:p14="http://schemas.microsoft.com/office/powerpoint/2010/main" val="41092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ABE9-61E8-254C-9E55-487C6F3F93F0}"/>
              </a:ext>
            </a:extLst>
          </p:cNvPr>
          <p:cNvSpPr>
            <a:spLocks noGrp="1"/>
          </p:cNvSpPr>
          <p:nvPr>
            <p:ph type="title"/>
          </p:nvPr>
        </p:nvSpPr>
        <p:spPr/>
        <p:txBody>
          <a:bodyPr/>
          <a:lstStyle/>
          <a:p>
            <a:r>
              <a:rPr lang="en-US" dirty="0"/>
              <a:t>Creativity at work in the innovation process</a:t>
            </a:r>
          </a:p>
        </p:txBody>
      </p:sp>
      <p:sp>
        <p:nvSpPr>
          <p:cNvPr id="3" name="Content Placeholder 2">
            <a:extLst>
              <a:ext uri="{FF2B5EF4-FFF2-40B4-BE49-F238E27FC236}">
                <a16:creationId xmlns:a16="http://schemas.microsoft.com/office/drawing/2014/main" id="{6001566D-1CA1-0143-8573-4C78A7C50563}"/>
              </a:ext>
            </a:extLst>
          </p:cNvPr>
          <p:cNvSpPr>
            <a:spLocks noGrp="1"/>
          </p:cNvSpPr>
          <p:nvPr>
            <p:ph idx="1"/>
          </p:nvPr>
        </p:nvSpPr>
        <p:spPr/>
        <p:txBody>
          <a:bodyPr/>
          <a:lstStyle/>
          <a:p>
            <a:pPr marL="0" indent="0">
              <a:buNone/>
            </a:pPr>
            <a:r>
              <a:rPr lang="en-US" dirty="0"/>
              <a:t>Problem: this thing is as big as a refrigerator.</a:t>
            </a:r>
          </a:p>
          <a:p>
            <a:pPr marL="0" indent="0">
              <a:buNone/>
            </a:pPr>
            <a:endParaRPr lang="en-US" dirty="0"/>
          </a:p>
          <a:p>
            <a:pPr marL="0" indent="0">
              <a:buNone/>
            </a:pPr>
            <a:r>
              <a:rPr lang="en-US" dirty="0"/>
              <a:t>Problem: What should the price be? We have no guidance.</a:t>
            </a:r>
          </a:p>
          <a:p>
            <a:pPr marL="0" indent="0">
              <a:buNone/>
            </a:pPr>
            <a:endParaRPr lang="en-US" dirty="0"/>
          </a:p>
          <a:p>
            <a:pPr marL="0" indent="0">
              <a:buNone/>
            </a:pPr>
            <a:r>
              <a:rPr lang="en-US" dirty="0"/>
              <a:t>Problem: the cost is too high.</a:t>
            </a:r>
          </a:p>
        </p:txBody>
      </p:sp>
      <p:sp>
        <p:nvSpPr>
          <p:cNvPr id="4" name="Slide Number Placeholder 3">
            <a:extLst>
              <a:ext uri="{FF2B5EF4-FFF2-40B4-BE49-F238E27FC236}">
                <a16:creationId xmlns:a16="http://schemas.microsoft.com/office/drawing/2014/main" id="{B34F9D56-1C4E-FB45-BE19-4455B96337A2}"/>
              </a:ext>
            </a:extLst>
          </p:cNvPr>
          <p:cNvSpPr>
            <a:spLocks noGrp="1"/>
          </p:cNvSpPr>
          <p:nvPr>
            <p:ph type="sldNum" sz="quarter" idx="12"/>
          </p:nvPr>
        </p:nvSpPr>
        <p:spPr/>
        <p:txBody>
          <a:bodyPr/>
          <a:lstStyle/>
          <a:p>
            <a:fld id="{5CE94989-17EB-A04A-97E8-810FD4374C88}" type="slidenum">
              <a:rPr lang="en-US" smtClean="0"/>
              <a:t>17</a:t>
            </a:fld>
            <a:endParaRPr lang="en-US"/>
          </a:p>
        </p:txBody>
      </p:sp>
    </p:spTree>
    <p:extLst>
      <p:ext uri="{BB962C8B-B14F-4D97-AF65-F5344CB8AC3E}">
        <p14:creationId xmlns:p14="http://schemas.microsoft.com/office/powerpoint/2010/main" val="243711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F53F-9B93-5F41-9524-9190CB4B29E9}"/>
              </a:ext>
            </a:extLst>
          </p:cNvPr>
          <p:cNvSpPr>
            <a:spLocks noGrp="1"/>
          </p:cNvSpPr>
          <p:nvPr>
            <p:ph type="title"/>
          </p:nvPr>
        </p:nvSpPr>
        <p:spPr/>
        <p:txBody>
          <a:bodyPr/>
          <a:lstStyle/>
          <a:p>
            <a:r>
              <a:rPr lang="en-US" dirty="0"/>
              <a:t>Life after launch</a:t>
            </a:r>
          </a:p>
        </p:txBody>
      </p:sp>
      <p:sp>
        <p:nvSpPr>
          <p:cNvPr id="3" name="Content Placeholder 2">
            <a:extLst>
              <a:ext uri="{FF2B5EF4-FFF2-40B4-BE49-F238E27FC236}">
                <a16:creationId xmlns:a16="http://schemas.microsoft.com/office/drawing/2014/main" id="{13902DDE-262F-A64B-8531-D8CDC9179F82}"/>
              </a:ext>
            </a:extLst>
          </p:cNvPr>
          <p:cNvSpPr>
            <a:spLocks noGrp="1"/>
          </p:cNvSpPr>
          <p:nvPr>
            <p:ph idx="1"/>
          </p:nvPr>
        </p:nvSpPr>
        <p:spPr/>
        <p:txBody>
          <a:bodyPr/>
          <a:lstStyle/>
          <a:p>
            <a:pPr marL="0" indent="0">
              <a:buNone/>
            </a:pPr>
            <a:r>
              <a:rPr lang="en-US" dirty="0"/>
              <a:t>Success or failure</a:t>
            </a:r>
          </a:p>
          <a:p>
            <a:pPr marL="0" indent="0">
              <a:buNone/>
            </a:pPr>
            <a:r>
              <a:rPr lang="en-US" dirty="0"/>
              <a:t>If successful, endless imitations</a:t>
            </a:r>
          </a:p>
          <a:p>
            <a:pPr marL="0" indent="0">
              <a:buNone/>
            </a:pPr>
            <a:r>
              <a:rPr lang="en-US" dirty="0"/>
              <a:t>And then, and endless series of incremental innovations</a:t>
            </a:r>
          </a:p>
          <a:p>
            <a:pPr marL="0" indent="0">
              <a:buNone/>
            </a:pPr>
            <a:r>
              <a:rPr lang="en-US" dirty="0"/>
              <a:t>Until the next big disruptive innovation comes along</a:t>
            </a:r>
          </a:p>
        </p:txBody>
      </p:sp>
      <p:sp>
        <p:nvSpPr>
          <p:cNvPr id="4" name="Slide Number Placeholder 3">
            <a:extLst>
              <a:ext uri="{FF2B5EF4-FFF2-40B4-BE49-F238E27FC236}">
                <a16:creationId xmlns:a16="http://schemas.microsoft.com/office/drawing/2014/main" id="{8BE18C77-2285-2344-AC4A-75A4FECFA56B}"/>
              </a:ext>
            </a:extLst>
          </p:cNvPr>
          <p:cNvSpPr>
            <a:spLocks noGrp="1"/>
          </p:cNvSpPr>
          <p:nvPr>
            <p:ph type="sldNum" sz="quarter" idx="12"/>
          </p:nvPr>
        </p:nvSpPr>
        <p:spPr/>
        <p:txBody>
          <a:bodyPr/>
          <a:lstStyle/>
          <a:p>
            <a:fld id="{5CE94989-17EB-A04A-97E8-810FD4374C88}" type="slidenum">
              <a:rPr lang="en-US" smtClean="0"/>
              <a:t>18</a:t>
            </a:fld>
            <a:endParaRPr lang="en-US"/>
          </a:p>
        </p:txBody>
      </p:sp>
    </p:spTree>
    <p:extLst>
      <p:ext uri="{BB962C8B-B14F-4D97-AF65-F5344CB8AC3E}">
        <p14:creationId xmlns:p14="http://schemas.microsoft.com/office/powerpoint/2010/main" val="155580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E827-B70D-8C4C-A7A6-4B3FC94DB28C}"/>
              </a:ext>
            </a:extLst>
          </p:cNvPr>
          <p:cNvSpPr>
            <a:spLocks noGrp="1"/>
          </p:cNvSpPr>
          <p:nvPr>
            <p:ph type="title"/>
          </p:nvPr>
        </p:nvSpPr>
        <p:spPr/>
        <p:txBody>
          <a:bodyPr/>
          <a:lstStyle/>
          <a:p>
            <a:r>
              <a:rPr lang="en-US" dirty="0"/>
              <a:t>Bisociation</a:t>
            </a:r>
          </a:p>
        </p:txBody>
      </p:sp>
      <p:sp>
        <p:nvSpPr>
          <p:cNvPr id="3" name="Content Placeholder 2">
            <a:extLst>
              <a:ext uri="{FF2B5EF4-FFF2-40B4-BE49-F238E27FC236}">
                <a16:creationId xmlns:a16="http://schemas.microsoft.com/office/drawing/2014/main" id="{A7F1357B-1868-2649-A7F0-AB4301E7867B}"/>
              </a:ext>
            </a:extLst>
          </p:cNvPr>
          <p:cNvSpPr>
            <a:spLocks noGrp="1"/>
          </p:cNvSpPr>
          <p:nvPr>
            <p:ph idx="1"/>
          </p:nvPr>
        </p:nvSpPr>
        <p:spPr/>
        <p:txBody>
          <a:bodyPr/>
          <a:lstStyle/>
          <a:p>
            <a:pPr marL="0" indent="0">
              <a:buNone/>
            </a:pPr>
            <a:r>
              <a:rPr lang="en-US" dirty="0"/>
              <a:t>Bisociation is analogous to a majestic analogy or metaphor.</a:t>
            </a:r>
          </a:p>
          <a:p>
            <a:pPr marL="0" indent="0">
              <a:buNone/>
            </a:pPr>
            <a:endParaRPr lang="en-US" dirty="0"/>
          </a:p>
          <a:p>
            <a:pPr marL="0" indent="0">
              <a:buNone/>
            </a:pPr>
            <a:r>
              <a:rPr lang="en-US" dirty="0"/>
              <a:t>It is best illustrated by examples</a:t>
            </a:r>
          </a:p>
        </p:txBody>
      </p:sp>
      <p:sp>
        <p:nvSpPr>
          <p:cNvPr id="4" name="Slide Number Placeholder 3">
            <a:extLst>
              <a:ext uri="{FF2B5EF4-FFF2-40B4-BE49-F238E27FC236}">
                <a16:creationId xmlns:a16="http://schemas.microsoft.com/office/drawing/2014/main" id="{5C1DBB12-99B2-B743-A469-60542875675B}"/>
              </a:ext>
            </a:extLst>
          </p:cNvPr>
          <p:cNvSpPr>
            <a:spLocks noGrp="1"/>
          </p:cNvSpPr>
          <p:nvPr>
            <p:ph type="sldNum" sz="quarter" idx="12"/>
          </p:nvPr>
        </p:nvSpPr>
        <p:spPr/>
        <p:txBody>
          <a:bodyPr/>
          <a:lstStyle/>
          <a:p>
            <a:fld id="{5CE94989-17EB-A04A-97E8-810FD4374C88}" type="slidenum">
              <a:rPr lang="en-US" smtClean="0"/>
              <a:t>19</a:t>
            </a:fld>
            <a:endParaRPr lang="en-US" dirty="0"/>
          </a:p>
        </p:txBody>
      </p:sp>
    </p:spTree>
    <p:extLst>
      <p:ext uri="{BB962C8B-B14F-4D97-AF65-F5344CB8AC3E}">
        <p14:creationId xmlns:p14="http://schemas.microsoft.com/office/powerpoint/2010/main" val="375429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1B80-7F67-1C4D-A899-C0F3494AB9D7}"/>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F61466F8-CC57-0147-BBD6-2443A201D078}"/>
              </a:ext>
            </a:extLst>
          </p:cNvPr>
          <p:cNvSpPr>
            <a:spLocks noGrp="1"/>
          </p:cNvSpPr>
          <p:nvPr>
            <p:ph idx="1"/>
          </p:nvPr>
        </p:nvSpPr>
        <p:spPr/>
        <p:txBody>
          <a:bodyPr>
            <a:normAutofit/>
          </a:bodyPr>
          <a:lstStyle/>
          <a:p>
            <a:pPr marL="0" indent="0">
              <a:buNone/>
            </a:pPr>
            <a:r>
              <a:rPr lang="en-US" dirty="0"/>
              <a:t>Creativity is doing or thinking something new and interesting to you, but not through mimicry. </a:t>
            </a:r>
          </a:p>
          <a:p>
            <a:pPr marL="0" indent="0">
              <a:buNone/>
            </a:pPr>
            <a:endParaRPr lang="en-US" dirty="0"/>
          </a:p>
          <a:p>
            <a:pPr marL="0" indent="0">
              <a:buNone/>
            </a:pPr>
            <a:r>
              <a:rPr lang="en-US" dirty="0"/>
              <a:t>Innovation is making progress in some domain of human activity on some problem.</a:t>
            </a:r>
          </a:p>
          <a:p>
            <a:pPr marL="0" indent="0">
              <a:buNone/>
            </a:pPr>
            <a:endParaRPr lang="en-US" dirty="0"/>
          </a:p>
          <a:p>
            <a:pPr marL="0" indent="0">
              <a:buNone/>
            </a:pPr>
            <a:r>
              <a:rPr lang="en-US" dirty="0"/>
              <a:t>Creativity plays a crucial role in innovation.</a:t>
            </a:r>
          </a:p>
          <a:p>
            <a:pPr marL="0" indent="0">
              <a:buNone/>
            </a:pPr>
            <a:endParaRPr lang="en-US" dirty="0"/>
          </a:p>
        </p:txBody>
      </p:sp>
      <p:sp>
        <p:nvSpPr>
          <p:cNvPr id="4" name="Slide Number Placeholder 3">
            <a:extLst>
              <a:ext uri="{FF2B5EF4-FFF2-40B4-BE49-F238E27FC236}">
                <a16:creationId xmlns:a16="http://schemas.microsoft.com/office/drawing/2014/main" id="{21DD5B58-70B9-F649-ABE2-8F5B3670648F}"/>
              </a:ext>
            </a:extLst>
          </p:cNvPr>
          <p:cNvSpPr>
            <a:spLocks noGrp="1"/>
          </p:cNvSpPr>
          <p:nvPr>
            <p:ph type="sldNum" sz="quarter" idx="12"/>
          </p:nvPr>
        </p:nvSpPr>
        <p:spPr/>
        <p:txBody>
          <a:bodyPr/>
          <a:lstStyle/>
          <a:p>
            <a:fld id="{5CE94989-17EB-A04A-97E8-810FD4374C88}" type="slidenum">
              <a:rPr lang="en-US" smtClean="0"/>
              <a:t>2</a:t>
            </a:fld>
            <a:endParaRPr lang="en-US"/>
          </a:p>
        </p:txBody>
      </p:sp>
    </p:spTree>
    <p:extLst>
      <p:ext uri="{BB962C8B-B14F-4D97-AF65-F5344CB8AC3E}">
        <p14:creationId xmlns:p14="http://schemas.microsoft.com/office/powerpoint/2010/main" val="149132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rchimedes In Bath. Thumbs Up Eureka. Ancient Greek Mathematician,..  Royalty Free Cliparts, Vectors, And Stock Illustration. Image 113933804.">
            <a:extLst>
              <a:ext uri="{FF2B5EF4-FFF2-40B4-BE49-F238E27FC236}">
                <a16:creationId xmlns:a16="http://schemas.microsoft.com/office/drawing/2014/main" id="{78B9E303-DA32-0A48-8D1B-38477B5F7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899" y="1232646"/>
            <a:ext cx="4392706" cy="43927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ing's Crown #13333 - Gold">
            <a:extLst>
              <a:ext uri="{FF2B5EF4-FFF2-40B4-BE49-F238E27FC236}">
                <a16:creationId xmlns:a16="http://schemas.microsoft.com/office/drawing/2014/main" id="{6A747B47-DD18-F149-AC12-342E0E34D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241" y="1848970"/>
            <a:ext cx="4950759" cy="3160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F5C3DA-22B4-C540-BAEA-6717EA7EC166}"/>
              </a:ext>
            </a:extLst>
          </p:cNvPr>
          <p:cNvSpPr txBox="1"/>
          <p:nvPr/>
        </p:nvSpPr>
        <p:spPr>
          <a:xfrm>
            <a:off x="6400800" y="5688106"/>
            <a:ext cx="2958353" cy="523220"/>
          </a:xfrm>
          <a:prstGeom prst="rect">
            <a:avLst/>
          </a:prstGeom>
          <a:noFill/>
        </p:spPr>
        <p:txBody>
          <a:bodyPr wrap="square" rtlCol="0">
            <a:spAutoFit/>
          </a:bodyPr>
          <a:lstStyle/>
          <a:p>
            <a:pPr algn="ctr"/>
            <a:r>
              <a:rPr lang="en-US" sz="2800" b="1" dirty="0"/>
              <a:t>214 BCE</a:t>
            </a:r>
          </a:p>
        </p:txBody>
      </p:sp>
      <p:sp>
        <p:nvSpPr>
          <p:cNvPr id="2" name="Slide Number Placeholder 1">
            <a:extLst>
              <a:ext uri="{FF2B5EF4-FFF2-40B4-BE49-F238E27FC236}">
                <a16:creationId xmlns:a16="http://schemas.microsoft.com/office/drawing/2014/main" id="{78FA39AD-CF6C-3E43-9532-B8980CB74B52}"/>
              </a:ext>
            </a:extLst>
          </p:cNvPr>
          <p:cNvSpPr>
            <a:spLocks noGrp="1"/>
          </p:cNvSpPr>
          <p:nvPr>
            <p:ph type="sldNum" sz="quarter" idx="12"/>
          </p:nvPr>
        </p:nvSpPr>
        <p:spPr/>
        <p:txBody>
          <a:bodyPr/>
          <a:lstStyle/>
          <a:p>
            <a:fld id="{5CE94989-17EB-A04A-97E8-810FD4374C88}" type="slidenum">
              <a:rPr lang="en-US" smtClean="0"/>
              <a:t>20</a:t>
            </a:fld>
            <a:endParaRPr lang="en-US"/>
          </a:p>
        </p:txBody>
      </p:sp>
    </p:spTree>
    <p:extLst>
      <p:ext uri="{BB962C8B-B14F-4D97-AF65-F5344CB8AC3E}">
        <p14:creationId xmlns:p14="http://schemas.microsoft.com/office/powerpoint/2010/main" val="284522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EB9352B-4278-C843-A6D5-FDC4B4795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54206"/>
            <a:ext cx="4549588" cy="45495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Sighting, Boring and Alignment of Ship's Propeller Shaft Is Done?">
            <a:extLst>
              <a:ext uri="{FF2B5EF4-FFF2-40B4-BE49-F238E27FC236}">
                <a16:creationId xmlns:a16="http://schemas.microsoft.com/office/drawing/2014/main" id="{3436BB48-7B32-FB42-A486-C510B20A0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72552"/>
            <a:ext cx="5446193" cy="2312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12E713-66F7-E843-BE05-A2F9C764F417}"/>
              </a:ext>
            </a:extLst>
          </p:cNvPr>
          <p:cNvSpPr txBox="1"/>
          <p:nvPr/>
        </p:nvSpPr>
        <p:spPr>
          <a:xfrm>
            <a:off x="6400800" y="5688106"/>
            <a:ext cx="2958353" cy="523220"/>
          </a:xfrm>
          <a:prstGeom prst="rect">
            <a:avLst/>
          </a:prstGeom>
          <a:noFill/>
        </p:spPr>
        <p:txBody>
          <a:bodyPr wrap="square" rtlCol="0">
            <a:spAutoFit/>
          </a:bodyPr>
          <a:lstStyle/>
          <a:p>
            <a:pPr algn="ctr"/>
            <a:r>
              <a:rPr lang="en-US" sz="2800" b="1" dirty="0"/>
              <a:t>1883</a:t>
            </a:r>
          </a:p>
        </p:txBody>
      </p:sp>
      <p:sp>
        <p:nvSpPr>
          <p:cNvPr id="2" name="Slide Number Placeholder 1">
            <a:extLst>
              <a:ext uri="{FF2B5EF4-FFF2-40B4-BE49-F238E27FC236}">
                <a16:creationId xmlns:a16="http://schemas.microsoft.com/office/drawing/2014/main" id="{7F82A293-CBAC-604B-A01B-93381CC7FBC8}"/>
              </a:ext>
            </a:extLst>
          </p:cNvPr>
          <p:cNvSpPr>
            <a:spLocks noGrp="1"/>
          </p:cNvSpPr>
          <p:nvPr>
            <p:ph type="sldNum" sz="quarter" idx="12"/>
          </p:nvPr>
        </p:nvSpPr>
        <p:spPr/>
        <p:txBody>
          <a:bodyPr/>
          <a:lstStyle/>
          <a:p>
            <a:fld id="{5CE94989-17EB-A04A-97E8-810FD4374C88}" type="slidenum">
              <a:rPr lang="en-US" smtClean="0"/>
              <a:t>21</a:t>
            </a:fld>
            <a:endParaRPr lang="en-US"/>
          </a:p>
        </p:txBody>
      </p:sp>
    </p:spTree>
    <p:extLst>
      <p:ext uri="{BB962C8B-B14F-4D97-AF65-F5344CB8AC3E}">
        <p14:creationId xmlns:p14="http://schemas.microsoft.com/office/powerpoint/2010/main" val="185537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story of the Lawn Mower">
            <a:extLst>
              <a:ext uri="{FF2B5EF4-FFF2-40B4-BE49-F238E27FC236}">
                <a16:creationId xmlns:a16="http://schemas.microsoft.com/office/drawing/2014/main" id="{B5CB4F01-3B02-C446-96C6-E168FEF74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77" y="1169894"/>
            <a:ext cx="4518212" cy="45182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6 top tips for dealing with hairy and fluffy yarn | CreaCrafts Blog">
            <a:extLst>
              <a:ext uri="{FF2B5EF4-FFF2-40B4-BE49-F238E27FC236}">
                <a16:creationId xmlns:a16="http://schemas.microsoft.com/office/drawing/2014/main" id="{C016590E-70E0-1040-BEFC-DE36507F0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629" y="1523999"/>
            <a:ext cx="4974217" cy="36396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53C6CD-5AC7-E340-9239-E8B7CA57CD0C}"/>
              </a:ext>
            </a:extLst>
          </p:cNvPr>
          <p:cNvSpPr txBox="1"/>
          <p:nvPr/>
        </p:nvSpPr>
        <p:spPr>
          <a:xfrm>
            <a:off x="6400800" y="5688106"/>
            <a:ext cx="2958353" cy="523220"/>
          </a:xfrm>
          <a:prstGeom prst="rect">
            <a:avLst/>
          </a:prstGeom>
          <a:noFill/>
        </p:spPr>
        <p:txBody>
          <a:bodyPr wrap="square" rtlCol="0">
            <a:spAutoFit/>
          </a:bodyPr>
          <a:lstStyle/>
          <a:p>
            <a:pPr algn="ctr"/>
            <a:r>
              <a:rPr lang="en-US" sz="2800" b="1" dirty="0"/>
              <a:t>1830</a:t>
            </a:r>
          </a:p>
        </p:txBody>
      </p:sp>
      <p:sp>
        <p:nvSpPr>
          <p:cNvPr id="3" name="Slide Number Placeholder 2">
            <a:extLst>
              <a:ext uri="{FF2B5EF4-FFF2-40B4-BE49-F238E27FC236}">
                <a16:creationId xmlns:a16="http://schemas.microsoft.com/office/drawing/2014/main" id="{E2DF2104-8B3E-7441-9428-D7AE8CA905D1}"/>
              </a:ext>
            </a:extLst>
          </p:cNvPr>
          <p:cNvSpPr>
            <a:spLocks noGrp="1"/>
          </p:cNvSpPr>
          <p:nvPr>
            <p:ph type="sldNum" sz="quarter" idx="12"/>
          </p:nvPr>
        </p:nvSpPr>
        <p:spPr/>
        <p:txBody>
          <a:bodyPr/>
          <a:lstStyle/>
          <a:p>
            <a:fld id="{5CE94989-17EB-A04A-97E8-810FD4374C88}" type="slidenum">
              <a:rPr lang="en-US" smtClean="0"/>
              <a:t>22</a:t>
            </a:fld>
            <a:endParaRPr lang="en-US"/>
          </a:p>
        </p:txBody>
      </p:sp>
    </p:spTree>
    <p:extLst>
      <p:ext uri="{BB962C8B-B14F-4D97-AF65-F5344CB8AC3E}">
        <p14:creationId xmlns:p14="http://schemas.microsoft.com/office/powerpoint/2010/main" val="231878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Quince Supermarket Opens in Tamarac with a Variety of International  Products - Tamarac Talk">
            <a:extLst>
              <a:ext uri="{FF2B5EF4-FFF2-40B4-BE49-F238E27FC236}">
                <a16:creationId xmlns:a16="http://schemas.microsoft.com/office/drawing/2014/main" id="{84DB69E5-CB50-8243-A81F-21DA793D5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482" y="2286000"/>
            <a:ext cx="3365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CA074B-9411-6645-B313-095AB6F9AF64}"/>
              </a:ext>
            </a:extLst>
          </p:cNvPr>
          <p:cNvSpPr txBox="1"/>
          <p:nvPr/>
        </p:nvSpPr>
        <p:spPr>
          <a:xfrm>
            <a:off x="6400800" y="5688106"/>
            <a:ext cx="2958353" cy="523220"/>
          </a:xfrm>
          <a:prstGeom prst="rect">
            <a:avLst/>
          </a:prstGeom>
          <a:noFill/>
        </p:spPr>
        <p:txBody>
          <a:bodyPr wrap="square" rtlCol="0">
            <a:spAutoFit/>
          </a:bodyPr>
          <a:lstStyle/>
          <a:p>
            <a:pPr algn="ctr"/>
            <a:r>
              <a:rPr lang="en-US" sz="2800" b="1" dirty="0"/>
              <a:t>1935</a:t>
            </a:r>
          </a:p>
        </p:txBody>
      </p:sp>
      <p:pic>
        <p:nvPicPr>
          <p:cNvPr id="1028" name="Picture 4" descr="Factory floor from above Stock Photos - Page 1 : Masterfile">
            <a:extLst>
              <a:ext uri="{FF2B5EF4-FFF2-40B4-BE49-F238E27FC236}">
                <a16:creationId xmlns:a16="http://schemas.microsoft.com/office/drawing/2014/main" id="{53AF96EB-B8D5-8D40-8600-CB46DDBEB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07710" y="2286000"/>
            <a:ext cx="38528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14130AF-D588-984E-9958-0D55C57189EB}"/>
              </a:ext>
            </a:extLst>
          </p:cNvPr>
          <p:cNvSpPr>
            <a:spLocks noGrp="1"/>
          </p:cNvSpPr>
          <p:nvPr>
            <p:ph type="sldNum" sz="quarter" idx="12"/>
          </p:nvPr>
        </p:nvSpPr>
        <p:spPr/>
        <p:txBody>
          <a:bodyPr/>
          <a:lstStyle/>
          <a:p>
            <a:fld id="{5CE94989-17EB-A04A-97E8-810FD4374C88}" type="slidenum">
              <a:rPr lang="en-US" smtClean="0"/>
              <a:t>23</a:t>
            </a:fld>
            <a:endParaRPr lang="en-US"/>
          </a:p>
        </p:txBody>
      </p:sp>
    </p:spTree>
    <p:extLst>
      <p:ext uri="{BB962C8B-B14F-4D97-AF65-F5344CB8AC3E}">
        <p14:creationId xmlns:p14="http://schemas.microsoft.com/office/powerpoint/2010/main" val="1436331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ELCRO® Brand Industrial Grade Sew On Tape">
            <a:extLst>
              <a:ext uri="{FF2B5EF4-FFF2-40B4-BE49-F238E27FC236}">
                <a16:creationId xmlns:a16="http://schemas.microsoft.com/office/drawing/2014/main" id="{36460776-513D-CE48-ABE5-0F70319A9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40460"/>
            <a:ext cx="5540188" cy="43465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843CECB2-3EB4-9647-BCD2-2611CC38A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145" y="1355274"/>
            <a:ext cx="4429455" cy="33169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33024F-B7AC-544B-9350-601C04160EB5}"/>
              </a:ext>
            </a:extLst>
          </p:cNvPr>
          <p:cNvSpPr txBox="1"/>
          <p:nvPr/>
        </p:nvSpPr>
        <p:spPr>
          <a:xfrm>
            <a:off x="6400800" y="5688106"/>
            <a:ext cx="2958353" cy="523220"/>
          </a:xfrm>
          <a:prstGeom prst="rect">
            <a:avLst/>
          </a:prstGeom>
          <a:noFill/>
        </p:spPr>
        <p:txBody>
          <a:bodyPr wrap="square" rtlCol="0">
            <a:spAutoFit/>
          </a:bodyPr>
          <a:lstStyle/>
          <a:p>
            <a:pPr algn="ctr"/>
            <a:r>
              <a:rPr lang="en-US" sz="2800" b="1" dirty="0"/>
              <a:t>1941</a:t>
            </a:r>
          </a:p>
        </p:txBody>
      </p:sp>
      <p:sp>
        <p:nvSpPr>
          <p:cNvPr id="2" name="Slide Number Placeholder 1">
            <a:extLst>
              <a:ext uri="{FF2B5EF4-FFF2-40B4-BE49-F238E27FC236}">
                <a16:creationId xmlns:a16="http://schemas.microsoft.com/office/drawing/2014/main" id="{7578BC17-4111-DC4C-ADAD-A8D0FEE18B76}"/>
              </a:ext>
            </a:extLst>
          </p:cNvPr>
          <p:cNvSpPr>
            <a:spLocks noGrp="1"/>
          </p:cNvSpPr>
          <p:nvPr>
            <p:ph type="sldNum" sz="quarter" idx="12"/>
          </p:nvPr>
        </p:nvSpPr>
        <p:spPr/>
        <p:txBody>
          <a:bodyPr/>
          <a:lstStyle/>
          <a:p>
            <a:fld id="{5CE94989-17EB-A04A-97E8-810FD4374C88}" type="slidenum">
              <a:rPr lang="en-US" smtClean="0"/>
              <a:t>24</a:t>
            </a:fld>
            <a:endParaRPr lang="en-US"/>
          </a:p>
        </p:txBody>
      </p:sp>
    </p:spTree>
    <p:extLst>
      <p:ext uri="{BB962C8B-B14F-4D97-AF65-F5344CB8AC3E}">
        <p14:creationId xmlns:p14="http://schemas.microsoft.com/office/powerpoint/2010/main" val="385439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7A51BE5-96DE-D24E-83CE-E9C343383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05" y="1098175"/>
            <a:ext cx="4374777" cy="43747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IA Publications - African American Heritage Hymnal - Pew edition">
            <a:extLst>
              <a:ext uri="{FF2B5EF4-FFF2-40B4-BE49-F238E27FC236}">
                <a16:creationId xmlns:a16="http://schemas.microsoft.com/office/drawing/2014/main" id="{FF969273-08A8-FD4D-AD67-30E53B230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121" y="914399"/>
            <a:ext cx="4845424" cy="41237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8F4F21-CA71-D149-AD79-B6A6571B33A7}"/>
              </a:ext>
            </a:extLst>
          </p:cNvPr>
          <p:cNvSpPr txBox="1"/>
          <p:nvPr/>
        </p:nvSpPr>
        <p:spPr>
          <a:xfrm>
            <a:off x="6400800" y="5688106"/>
            <a:ext cx="2958353" cy="523220"/>
          </a:xfrm>
          <a:prstGeom prst="rect">
            <a:avLst/>
          </a:prstGeom>
          <a:noFill/>
        </p:spPr>
        <p:txBody>
          <a:bodyPr wrap="square" rtlCol="0">
            <a:spAutoFit/>
          </a:bodyPr>
          <a:lstStyle/>
          <a:p>
            <a:pPr algn="ctr"/>
            <a:r>
              <a:rPr lang="en-US" sz="2800" b="1" dirty="0"/>
              <a:t>1977</a:t>
            </a:r>
          </a:p>
        </p:txBody>
      </p:sp>
      <p:sp>
        <p:nvSpPr>
          <p:cNvPr id="2" name="Slide Number Placeholder 1">
            <a:extLst>
              <a:ext uri="{FF2B5EF4-FFF2-40B4-BE49-F238E27FC236}">
                <a16:creationId xmlns:a16="http://schemas.microsoft.com/office/drawing/2014/main" id="{6D522EC5-846C-4E4E-9CBB-6FA947DC7BA3}"/>
              </a:ext>
            </a:extLst>
          </p:cNvPr>
          <p:cNvSpPr>
            <a:spLocks noGrp="1"/>
          </p:cNvSpPr>
          <p:nvPr>
            <p:ph type="sldNum" sz="quarter" idx="12"/>
          </p:nvPr>
        </p:nvSpPr>
        <p:spPr/>
        <p:txBody>
          <a:bodyPr/>
          <a:lstStyle/>
          <a:p>
            <a:fld id="{5CE94989-17EB-A04A-97E8-810FD4374C88}" type="slidenum">
              <a:rPr lang="en-US" smtClean="0"/>
              <a:t>25</a:t>
            </a:fld>
            <a:endParaRPr lang="en-US"/>
          </a:p>
        </p:txBody>
      </p:sp>
    </p:spTree>
    <p:extLst>
      <p:ext uri="{BB962C8B-B14F-4D97-AF65-F5344CB8AC3E}">
        <p14:creationId xmlns:p14="http://schemas.microsoft.com/office/powerpoint/2010/main" val="341070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BD2-5481-DF4A-8392-7E154351B933}"/>
              </a:ext>
            </a:extLst>
          </p:cNvPr>
          <p:cNvSpPr>
            <a:spLocks noGrp="1"/>
          </p:cNvSpPr>
          <p:nvPr>
            <p:ph type="title"/>
          </p:nvPr>
        </p:nvSpPr>
        <p:spPr/>
        <p:txBody>
          <a:bodyPr>
            <a:noAutofit/>
          </a:bodyPr>
          <a:lstStyle/>
          <a:p>
            <a:r>
              <a:rPr lang="en-US" sz="4800" b="1" dirty="0"/>
              <a:t>Stories from Arthur D. Little – the STAR diagram - 3</a:t>
            </a:r>
          </a:p>
        </p:txBody>
      </p:sp>
      <p:sp>
        <p:nvSpPr>
          <p:cNvPr id="3" name="Content Placeholder 2">
            <a:extLst>
              <a:ext uri="{FF2B5EF4-FFF2-40B4-BE49-F238E27FC236}">
                <a16:creationId xmlns:a16="http://schemas.microsoft.com/office/drawing/2014/main" id="{8A4C3581-4820-8242-9CB2-2864ACE32423}"/>
              </a:ext>
            </a:extLst>
          </p:cNvPr>
          <p:cNvSpPr>
            <a:spLocks noGrp="1"/>
          </p:cNvSpPr>
          <p:nvPr>
            <p:ph idx="1"/>
          </p:nvPr>
        </p:nvSpPr>
        <p:spPr/>
        <p:txBody>
          <a:bodyPr>
            <a:normAutofit/>
          </a:bodyPr>
          <a:lstStyle/>
          <a:p>
            <a:pPr marL="0" indent="0">
              <a:buNone/>
            </a:pPr>
            <a:r>
              <a:rPr lang="en-US" sz="4000" dirty="0"/>
              <a:t>	Household glue		     3M’s glue</a:t>
            </a:r>
          </a:p>
        </p:txBody>
      </p:sp>
      <p:grpSp>
        <p:nvGrpSpPr>
          <p:cNvPr id="36" name="Group 35">
            <a:extLst>
              <a:ext uri="{FF2B5EF4-FFF2-40B4-BE49-F238E27FC236}">
                <a16:creationId xmlns:a16="http://schemas.microsoft.com/office/drawing/2014/main" id="{BF141914-7FB7-F54A-A1F2-B12F13025C86}"/>
              </a:ext>
            </a:extLst>
          </p:cNvPr>
          <p:cNvGrpSpPr/>
          <p:nvPr/>
        </p:nvGrpSpPr>
        <p:grpSpPr>
          <a:xfrm>
            <a:off x="408428" y="2474028"/>
            <a:ext cx="5490841" cy="3510052"/>
            <a:chOff x="408428" y="2474028"/>
            <a:chExt cx="5490841" cy="3510052"/>
          </a:xfrm>
        </p:grpSpPr>
        <p:grpSp>
          <p:nvGrpSpPr>
            <p:cNvPr id="33" name="Group 32">
              <a:extLst>
                <a:ext uri="{FF2B5EF4-FFF2-40B4-BE49-F238E27FC236}">
                  <a16:creationId xmlns:a16="http://schemas.microsoft.com/office/drawing/2014/main" id="{A4A8B9A5-683B-0D48-8660-BDC37486ED2D}"/>
                </a:ext>
              </a:extLst>
            </p:cNvPr>
            <p:cNvGrpSpPr/>
            <p:nvPr/>
          </p:nvGrpSpPr>
          <p:grpSpPr>
            <a:xfrm>
              <a:off x="1390836" y="3491763"/>
              <a:ext cx="2632245" cy="1618915"/>
              <a:chOff x="1390836" y="3491763"/>
              <a:chExt cx="2632245" cy="1618915"/>
            </a:xfrm>
          </p:grpSpPr>
          <p:sp>
            <p:nvSpPr>
              <p:cNvPr id="5" name="Up Arrow 4">
                <a:extLst>
                  <a:ext uri="{FF2B5EF4-FFF2-40B4-BE49-F238E27FC236}">
                    <a16:creationId xmlns:a16="http://schemas.microsoft.com/office/drawing/2014/main" id="{601ECD32-C1B7-5647-8820-33CC59D3911B}"/>
                  </a:ext>
                </a:extLst>
              </p:cNvPr>
              <p:cNvSpPr/>
              <p:nvPr/>
            </p:nvSpPr>
            <p:spPr>
              <a:xfrm>
                <a:off x="2943104" y="3491763"/>
                <a:ext cx="140753" cy="959214"/>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a:extLst>
                  <a:ext uri="{FF2B5EF4-FFF2-40B4-BE49-F238E27FC236}">
                    <a16:creationId xmlns:a16="http://schemas.microsoft.com/office/drawing/2014/main" id="{3ED7FE11-76D0-A84B-B352-47874B54AF5B}"/>
                  </a:ext>
                </a:extLst>
              </p:cNvPr>
              <p:cNvSpPr/>
              <p:nvPr/>
            </p:nvSpPr>
            <p:spPr>
              <a:xfrm rot="16200000">
                <a:off x="2102877" y="3672354"/>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9D76A0C7-F44B-D940-9024-9B5DFBE363B9}"/>
                  </a:ext>
                </a:extLst>
              </p:cNvPr>
              <p:cNvSpPr/>
              <p:nvPr/>
            </p:nvSpPr>
            <p:spPr>
              <a:xfrm rot="18616242">
                <a:off x="2309325" y="3117736"/>
                <a:ext cx="105481"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0A6C7DDD-D565-1B4E-9CA6-0FB62B758BC7}"/>
                  </a:ext>
                </a:extLst>
              </p:cNvPr>
              <p:cNvSpPr/>
              <p:nvPr/>
            </p:nvSpPr>
            <p:spPr>
              <a:xfrm rot="13617494">
                <a:off x="2340994" y="4219343"/>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92662B3C-AC6D-674D-98CD-D03CA121F913}"/>
                  </a:ext>
                </a:extLst>
              </p:cNvPr>
              <p:cNvSpPr/>
              <p:nvPr/>
            </p:nvSpPr>
            <p:spPr>
              <a:xfrm rot="5400000">
                <a:off x="3410013" y="3942757"/>
                <a:ext cx="179296" cy="1046841"/>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28C820B-E95B-0048-B94D-FC4BFCA6B0BB}"/>
                </a:ext>
              </a:extLst>
            </p:cNvPr>
            <p:cNvSpPr txBox="1"/>
            <p:nvPr/>
          </p:nvSpPr>
          <p:spPr>
            <a:xfrm flipH="1">
              <a:off x="408428" y="4563689"/>
              <a:ext cx="1603376" cy="369332"/>
            </a:xfrm>
            <a:prstGeom prst="rect">
              <a:avLst/>
            </a:prstGeom>
            <a:noFill/>
          </p:spPr>
          <p:txBody>
            <a:bodyPr wrap="square" rtlCol="0">
              <a:spAutoFit/>
            </a:bodyPr>
            <a:lstStyle/>
            <a:p>
              <a:r>
                <a:rPr lang="en-US" dirty="0"/>
                <a:t>Bond strength </a:t>
              </a:r>
            </a:p>
          </p:txBody>
        </p:sp>
        <p:sp>
          <p:nvSpPr>
            <p:cNvPr id="23" name="TextBox 22">
              <a:extLst>
                <a:ext uri="{FF2B5EF4-FFF2-40B4-BE49-F238E27FC236}">
                  <a16:creationId xmlns:a16="http://schemas.microsoft.com/office/drawing/2014/main" id="{70381EC3-D2BF-2948-A508-8578BA5B65E9}"/>
                </a:ext>
              </a:extLst>
            </p:cNvPr>
            <p:cNvSpPr txBox="1"/>
            <p:nvPr/>
          </p:nvSpPr>
          <p:spPr>
            <a:xfrm flipH="1">
              <a:off x="462379" y="3464623"/>
              <a:ext cx="1603376" cy="369332"/>
            </a:xfrm>
            <a:prstGeom prst="rect">
              <a:avLst/>
            </a:prstGeom>
            <a:noFill/>
          </p:spPr>
          <p:txBody>
            <a:bodyPr wrap="square" rtlCol="0">
              <a:spAutoFit/>
            </a:bodyPr>
            <a:lstStyle/>
            <a:p>
              <a:r>
                <a:rPr lang="en-US" dirty="0"/>
                <a:t>Breadth of use </a:t>
              </a:r>
            </a:p>
          </p:txBody>
        </p:sp>
        <p:sp>
          <p:nvSpPr>
            <p:cNvPr id="24" name="TextBox 23">
              <a:extLst>
                <a:ext uri="{FF2B5EF4-FFF2-40B4-BE49-F238E27FC236}">
                  <a16:creationId xmlns:a16="http://schemas.microsoft.com/office/drawing/2014/main" id="{351786B8-2366-C346-BB57-F88D6D3AC5E7}"/>
                </a:ext>
              </a:extLst>
            </p:cNvPr>
            <p:cNvSpPr txBox="1"/>
            <p:nvPr/>
          </p:nvSpPr>
          <p:spPr>
            <a:xfrm flipH="1">
              <a:off x="3842879" y="3999258"/>
              <a:ext cx="2056390" cy="369332"/>
            </a:xfrm>
            <a:prstGeom prst="rect">
              <a:avLst/>
            </a:prstGeom>
            <a:noFill/>
          </p:spPr>
          <p:txBody>
            <a:bodyPr wrap="square" rtlCol="0">
              <a:spAutoFit/>
            </a:bodyPr>
            <a:lstStyle/>
            <a:p>
              <a:r>
                <a:rPr lang="en-US" dirty="0"/>
                <a:t>Safety (non-toxicity)</a:t>
              </a:r>
            </a:p>
          </p:txBody>
        </p:sp>
        <p:sp>
          <p:nvSpPr>
            <p:cNvPr id="25" name="TextBox 24">
              <a:extLst>
                <a:ext uri="{FF2B5EF4-FFF2-40B4-BE49-F238E27FC236}">
                  <a16:creationId xmlns:a16="http://schemas.microsoft.com/office/drawing/2014/main" id="{40FB4394-2953-FC47-B9F5-BB9268A8D101}"/>
                </a:ext>
              </a:extLst>
            </p:cNvPr>
            <p:cNvSpPr txBox="1"/>
            <p:nvPr/>
          </p:nvSpPr>
          <p:spPr>
            <a:xfrm flipH="1">
              <a:off x="2438952" y="2474028"/>
              <a:ext cx="1603376" cy="369332"/>
            </a:xfrm>
            <a:prstGeom prst="rect">
              <a:avLst/>
            </a:prstGeom>
            <a:noFill/>
          </p:spPr>
          <p:txBody>
            <a:bodyPr wrap="square" rtlCol="0">
              <a:spAutoFit/>
            </a:bodyPr>
            <a:lstStyle/>
            <a:p>
              <a:r>
                <a:rPr lang="en-US" dirty="0"/>
                <a:t>Ease of use</a:t>
              </a:r>
            </a:p>
          </p:txBody>
        </p:sp>
        <p:sp>
          <p:nvSpPr>
            <p:cNvPr id="26" name="TextBox 25">
              <a:extLst>
                <a:ext uri="{FF2B5EF4-FFF2-40B4-BE49-F238E27FC236}">
                  <a16:creationId xmlns:a16="http://schemas.microsoft.com/office/drawing/2014/main" id="{E97F87B5-0FEA-5644-8235-E7CE03F6A3A8}"/>
                </a:ext>
              </a:extLst>
            </p:cNvPr>
            <p:cNvSpPr txBox="1"/>
            <p:nvPr/>
          </p:nvSpPr>
          <p:spPr>
            <a:xfrm flipH="1">
              <a:off x="1210116" y="5614748"/>
              <a:ext cx="1603376" cy="369332"/>
            </a:xfrm>
            <a:prstGeom prst="rect">
              <a:avLst/>
            </a:prstGeom>
            <a:noFill/>
          </p:spPr>
          <p:txBody>
            <a:bodyPr wrap="square" rtlCol="0">
              <a:spAutoFit/>
            </a:bodyPr>
            <a:lstStyle/>
            <a:p>
              <a:r>
                <a:rPr lang="en-US" dirty="0"/>
                <a:t>Shelf life</a:t>
              </a:r>
            </a:p>
          </p:txBody>
        </p:sp>
      </p:grpSp>
      <p:grpSp>
        <p:nvGrpSpPr>
          <p:cNvPr id="38" name="Group 37">
            <a:extLst>
              <a:ext uri="{FF2B5EF4-FFF2-40B4-BE49-F238E27FC236}">
                <a16:creationId xmlns:a16="http://schemas.microsoft.com/office/drawing/2014/main" id="{2EAE19E3-867B-4C49-964B-27B9B2FBB693}"/>
              </a:ext>
            </a:extLst>
          </p:cNvPr>
          <p:cNvGrpSpPr/>
          <p:nvPr/>
        </p:nvGrpSpPr>
        <p:grpSpPr>
          <a:xfrm>
            <a:off x="6093872" y="3155735"/>
            <a:ext cx="4852878" cy="2825261"/>
            <a:chOff x="6093872" y="3155735"/>
            <a:chExt cx="4852878" cy="2825261"/>
          </a:xfrm>
        </p:grpSpPr>
        <p:grpSp>
          <p:nvGrpSpPr>
            <p:cNvPr id="35" name="Group 34">
              <a:extLst>
                <a:ext uri="{FF2B5EF4-FFF2-40B4-BE49-F238E27FC236}">
                  <a16:creationId xmlns:a16="http://schemas.microsoft.com/office/drawing/2014/main" id="{17D30D7A-6806-9C43-AFF9-634105392623}"/>
                </a:ext>
              </a:extLst>
            </p:cNvPr>
            <p:cNvGrpSpPr/>
            <p:nvPr/>
          </p:nvGrpSpPr>
          <p:grpSpPr>
            <a:xfrm>
              <a:off x="6093872" y="3155735"/>
              <a:ext cx="4852878" cy="2825261"/>
              <a:chOff x="6093872" y="3155735"/>
              <a:chExt cx="4852878" cy="2825261"/>
            </a:xfrm>
          </p:grpSpPr>
          <p:grpSp>
            <p:nvGrpSpPr>
              <p:cNvPr id="34" name="Group 33">
                <a:extLst>
                  <a:ext uri="{FF2B5EF4-FFF2-40B4-BE49-F238E27FC236}">
                    <a16:creationId xmlns:a16="http://schemas.microsoft.com/office/drawing/2014/main" id="{8D6F1608-B39B-3A43-BF16-A6DA067C18D5}"/>
                  </a:ext>
                </a:extLst>
              </p:cNvPr>
              <p:cNvGrpSpPr/>
              <p:nvPr/>
            </p:nvGrpSpPr>
            <p:grpSpPr>
              <a:xfrm>
                <a:off x="6825705" y="3581704"/>
                <a:ext cx="2950662" cy="1556640"/>
                <a:chOff x="6825705" y="3581704"/>
                <a:chExt cx="2950662" cy="1556640"/>
              </a:xfrm>
            </p:grpSpPr>
            <p:sp>
              <p:nvSpPr>
                <p:cNvPr id="14" name="Up Arrow 13">
                  <a:extLst>
                    <a:ext uri="{FF2B5EF4-FFF2-40B4-BE49-F238E27FC236}">
                      <a16:creationId xmlns:a16="http://schemas.microsoft.com/office/drawing/2014/main" id="{A730918F-999C-0543-8EAB-F34E9547480A}"/>
                    </a:ext>
                  </a:extLst>
                </p:cNvPr>
                <p:cNvSpPr/>
                <p:nvPr/>
              </p:nvSpPr>
              <p:spPr>
                <a:xfrm>
                  <a:off x="8169448" y="3581704"/>
                  <a:ext cx="111162" cy="896939"/>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Up Arrow 14">
                  <a:extLst>
                    <a:ext uri="{FF2B5EF4-FFF2-40B4-BE49-F238E27FC236}">
                      <a16:creationId xmlns:a16="http://schemas.microsoft.com/office/drawing/2014/main" id="{DC87BBAE-AC9C-3F42-B797-01AB68C870C0}"/>
                    </a:ext>
                  </a:extLst>
                </p:cNvPr>
                <p:cNvSpPr/>
                <p:nvPr/>
              </p:nvSpPr>
              <p:spPr>
                <a:xfrm rot="16200000">
                  <a:off x="7841082" y="4295767"/>
                  <a:ext cx="162045" cy="428414"/>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Up Arrow 16">
                  <a:extLst>
                    <a:ext uri="{FF2B5EF4-FFF2-40B4-BE49-F238E27FC236}">
                      <a16:creationId xmlns:a16="http://schemas.microsoft.com/office/drawing/2014/main" id="{34E2811D-847F-3B4D-B554-4A457081FA0F}"/>
                    </a:ext>
                  </a:extLst>
                </p:cNvPr>
                <p:cNvSpPr/>
                <p:nvPr/>
              </p:nvSpPr>
              <p:spPr>
                <a:xfrm rot="18616242">
                  <a:off x="7976789" y="4009906"/>
                  <a:ext cx="45719" cy="592822"/>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Up Arrow 18">
                  <a:extLst>
                    <a:ext uri="{FF2B5EF4-FFF2-40B4-BE49-F238E27FC236}">
                      <a16:creationId xmlns:a16="http://schemas.microsoft.com/office/drawing/2014/main" id="{C7B7033A-A796-3B43-A29F-747AF5239BD3}"/>
                    </a:ext>
                  </a:extLst>
                </p:cNvPr>
                <p:cNvSpPr/>
                <p:nvPr/>
              </p:nvSpPr>
              <p:spPr>
                <a:xfrm rot="13617494">
                  <a:off x="7537746" y="4247009"/>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Up Arrow 20">
                  <a:extLst>
                    <a:ext uri="{FF2B5EF4-FFF2-40B4-BE49-F238E27FC236}">
                      <a16:creationId xmlns:a16="http://schemas.microsoft.com/office/drawing/2014/main" id="{40ABC732-62EE-5440-BCDF-6BB5ADF4B2A9}"/>
                    </a:ext>
                  </a:extLst>
                </p:cNvPr>
                <p:cNvSpPr/>
                <p:nvPr/>
              </p:nvSpPr>
              <p:spPr>
                <a:xfrm rot="5400000">
                  <a:off x="8885033" y="3692155"/>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5C0B98A7-6C57-B243-AECC-C6D3117A6E69}"/>
                  </a:ext>
                </a:extLst>
              </p:cNvPr>
              <p:cNvSpPr txBox="1"/>
              <p:nvPr/>
            </p:nvSpPr>
            <p:spPr>
              <a:xfrm flipH="1">
                <a:off x="6364049" y="3727511"/>
                <a:ext cx="1603376" cy="369332"/>
              </a:xfrm>
              <a:prstGeom prst="rect">
                <a:avLst/>
              </a:prstGeom>
              <a:noFill/>
            </p:spPr>
            <p:txBody>
              <a:bodyPr wrap="square" rtlCol="0">
                <a:spAutoFit/>
              </a:bodyPr>
              <a:lstStyle/>
              <a:p>
                <a:r>
                  <a:rPr lang="en-US" dirty="0"/>
                  <a:t>Breadth of use </a:t>
                </a:r>
              </a:p>
            </p:txBody>
          </p:sp>
          <p:sp>
            <p:nvSpPr>
              <p:cNvPr id="28" name="TextBox 27">
                <a:extLst>
                  <a:ext uri="{FF2B5EF4-FFF2-40B4-BE49-F238E27FC236}">
                    <a16:creationId xmlns:a16="http://schemas.microsoft.com/office/drawing/2014/main" id="{15EC6DE4-9E62-044F-A5F6-B0D793A71D7E}"/>
                  </a:ext>
                </a:extLst>
              </p:cNvPr>
              <p:cNvSpPr txBox="1"/>
              <p:nvPr/>
            </p:nvSpPr>
            <p:spPr>
              <a:xfrm flipH="1">
                <a:off x="6093872" y="4430983"/>
                <a:ext cx="1603376" cy="369332"/>
              </a:xfrm>
              <a:prstGeom prst="rect">
                <a:avLst/>
              </a:prstGeom>
              <a:noFill/>
            </p:spPr>
            <p:txBody>
              <a:bodyPr wrap="square" rtlCol="0">
                <a:spAutoFit/>
              </a:bodyPr>
              <a:lstStyle/>
              <a:p>
                <a:r>
                  <a:rPr lang="en-US" dirty="0"/>
                  <a:t>Bond strength                     </a:t>
                </a:r>
              </a:p>
            </p:txBody>
          </p:sp>
          <p:sp>
            <p:nvSpPr>
              <p:cNvPr id="29" name="TextBox 28">
                <a:extLst>
                  <a:ext uri="{FF2B5EF4-FFF2-40B4-BE49-F238E27FC236}">
                    <a16:creationId xmlns:a16="http://schemas.microsoft.com/office/drawing/2014/main" id="{789047D1-8F8A-C04C-BD27-3F7803E6E64C}"/>
                  </a:ext>
                </a:extLst>
              </p:cNvPr>
              <p:cNvSpPr txBox="1"/>
              <p:nvPr/>
            </p:nvSpPr>
            <p:spPr>
              <a:xfrm flipH="1">
                <a:off x="7707897" y="3155735"/>
                <a:ext cx="1450976" cy="369332"/>
              </a:xfrm>
              <a:prstGeom prst="rect">
                <a:avLst/>
              </a:prstGeom>
              <a:noFill/>
            </p:spPr>
            <p:txBody>
              <a:bodyPr wrap="square" rtlCol="0">
                <a:spAutoFit/>
              </a:bodyPr>
              <a:lstStyle/>
              <a:p>
                <a:r>
                  <a:rPr lang="en-US" dirty="0"/>
                  <a:t>Ease of use</a:t>
                </a:r>
              </a:p>
            </p:txBody>
          </p:sp>
          <p:sp>
            <p:nvSpPr>
              <p:cNvPr id="30" name="TextBox 29">
                <a:extLst>
                  <a:ext uri="{FF2B5EF4-FFF2-40B4-BE49-F238E27FC236}">
                    <a16:creationId xmlns:a16="http://schemas.microsoft.com/office/drawing/2014/main" id="{21306D7D-94BB-5D41-A964-241D5F6092EB}"/>
                  </a:ext>
                </a:extLst>
              </p:cNvPr>
              <p:cNvSpPr txBox="1"/>
              <p:nvPr/>
            </p:nvSpPr>
            <p:spPr>
              <a:xfrm flipH="1">
                <a:off x="8890360" y="3990746"/>
                <a:ext cx="2056390" cy="369332"/>
              </a:xfrm>
              <a:prstGeom prst="rect">
                <a:avLst/>
              </a:prstGeom>
              <a:noFill/>
            </p:spPr>
            <p:txBody>
              <a:bodyPr wrap="square" rtlCol="0">
                <a:spAutoFit/>
              </a:bodyPr>
              <a:lstStyle/>
              <a:p>
                <a:r>
                  <a:rPr lang="en-US" dirty="0"/>
                  <a:t>Safety (non-toxicity)</a:t>
                </a:r>
              </a:p>
            </p:txBody>
          </p:sp>
          <p:sp>
            <p:nvSpPr>
              <p:cNvPr id="31" name="TextBox 30">
                <a:extLst>
                  <a:ext uri="{FF2B5EF4-FFF2-40B4-BE49-F238E27FC236}">
                    <a16:creationId xmlns:a16="http://schemas.microsoft.com/office/drawing/2014/main" id="{318AD753-F39E-9843-91A7-FCE22C4BF8B9}"/>
                  </a:ext>
                </a:extLst>
              </p:cNvPr>
              <p:cNvSpPr txBox="1"/>
              <p:nvPr/>
            </p:nvSpPr>
            <p:spPr>
              <a:xfrm flipH="1">
                <a:off x="6181634" y="5611664"/>
                <a:ext cx="1603376" cy="369332"/>
              </a:xfrm>
              <a:prstGeom prst="rect">
                <a:avLst/>
              </a:prstGeom>
              <a:noFill/>
            </p:spPr>
            <p:txBody>
              <a:bodyPr wrap="square" rtlCol="0">
                <a:spAutoFit/>
              </a:bodyPr>
              <a:lstStyle/>
              <a:p>
                <a:r>
                  <a:rPr lang="en-US" dirty="0"/>
                  <a:t>Shelf life</a:t>
                </a:r>
              </a:p>
            </p:txBody>
          </p:sp>
        </p:grpSp>
        <p:sp>
          <p:nvSpPr>
            <p:cNvPr id="37" name="TextBox 36">
              <a:extLst>
                <a:ext uri="{FF2B5EF4-FFF2-40B4-BE49-F238E27FC236}">
                  <a16:creationId xmlns:a16="http://schemas.microsoft.com/office/drawing/2014/main" id="{B6629A06-0DC1-D046-9D28-0A70A6416CA5}"/>
                </a:ext>
              </a:extLst>
            </p:cNvPr>
            <p:cNvSpPr txBox="1"/>
            <p:nvPr/>
          </p:nvSpPr>
          <p:spPr>
            <a:xfrm>
              <a:off x="7828799" y="4564623"/>
              <a:ext cx="1683692" cy="1200329"/>
            </a:xfrm>
            <a:prstGeom prst="rect">
              <a:avLst/>
            </a:prstGeom>
            <a:noFill/>
          </p:spPr>
          <p:txBody>
            <a:bodyPr wrap="square" rtlCol="0">
              <a:spAutoFit/>
            </a:bodyPr>
            <a:lstStyle/>
            <a:p>
              <a:pPr algn="ctr"/>
              <a:r>
                <a:rPr lang="en-US" sz="7200" b="1" dirty="0"/>
                <a:t>?</a:t>
              </a:r>
            </a:p>
          </p:txBody>
        </p:sp>
      </p:grpSp>
      <p:sp>
        <p:nvSpPr>
          <p:cNvPr id="32" name="TextBox 31">
            <a:extLst>
              <a:ext uri="{FF2B5EF4-FFF2-40B4-BE49-F238E27FC236}">
                <a16:creationId xmlns:a16="http://schemas.microsoft.com/office/drawing/2014/main" id="{A2D82FFB-B466-0F46-BBC9-8F3F0F041A14}"/>
              </a:ext>
            </a:extLst>
          </p:cNvPr>
          <p:cNvSpPr txBox="1"/>
          <p:nvPr/>
        </p:nvSpPr>
        <p:spPr>
          <a:xfrm flipH="1">
            <a:off x="7242821" y="4376529"/>
            <a:ext cx="728129" cy="461665"/>
          </a:xfrm>
          <a:prstGeom prst="rect">
            <a:avLst/>
          </a:prstGeom>
          <a:noFill/>
        </p:spPr>
        <p:txBody>
          <a:bodyPr wrap="square" rtlCol="0">
            <a:spAutoFit/>
          </a:bodyPr>
          <a:lstStyle/>
          <a:p>
            <a:pPr algn="ctr"/>
            <a:r>
              <a:rPr lang="en-US" sz="2400" b="1" dirty="0"/>
              <a:t>?</a:t>
            </a:r>
          </a:p>
        </p:txBody>
      </p:sp>
      <p:sp>
        <p:nvSpPr>
          <p:cNvPr id="39" name="TextBox 38">
            <a:extLst>
              <a:ext uri="{FF2B5EF4-FFF2-40B4-BE49-F238E27FC236}">
                <a16:creationId xmlns:a16="http://schemas.microsoft.com/office/drawing/2014/main" id="{5359BF34-015D-1347-965E-154DD9A30216}"/>
              </a:ext>
            </a:extLst>
          </p:cNvPr>
          <p:cNvSpPr txBox="1"/>
          <p:nvPr/>
        </p:nvSpPr>
        <p:spPr>
          <a:xfrm flipH="1">
            <a:off x="7583279" y="3688688"/>
            <a:ext cx="728130" cy="461665"/>
          </a:xfrm>
          <a:prstGeom prst="rect">
            <a:avLst/>
          </a:prstGeom>
          <a:noFill/>
        </p:spPr>
        <p:txBody>
          <a:bodyPr wrap="square" rtlCol="0">
            <a:spAutoFit/>
          </a:bodyPr>
          <a:lstStyle/>
          <a:p>
            <a:pPr algn="ctr"/>
            <a:r>
              <a:rPr lang="en-US" sz="2400" b="1" dirty="0"/>
              <a:t>?</a:t>
            </a:r>
          </a:p>
        </p:txBody>
      </p:sp>
      <p:sp>
        <p:nvSpPr>
          <p:cNvPr id="40" name="TextBox 39">
            <a:extLst>
              <a:ext uri="{FF2B5EF4-FFF2-40B4-BE49-F238E27FC236}">
                <a16:creationId xmlns:a16="http://schemas.microsoft.com/office/drawing/2014/main" id="{7796AE9C-8DA8-4C4D-8276-7DCBDA721979}"/>
              </a:ext>
            </a:extLst>
          </p:cNvPr>
          <p:cNvSpPr txBox="1"/>
          <p:nvPr/>
        </p:nvSpPr>
        <p:spPr>
          <a:xfrm flipH="1">
            <a:off x="8588426" y="3075196"/>
            <a:ext cx="728128" cy="461665"/>
          </a:xfrm>
          <a:prstGeom prst="rect">
            <a:avLst/>
          </a:prstGeom>
          <a:noFill/>
        </p:spPr>
        <p:txBody>
          <a:bodyPr wrap="square" rtlCol="0">
            <a:spAutoFit/>
          </a:bodyPr>
          <a:lstStyle/>
          <a:p>
            <a:pPr algn="ctr"/>
            <a:r>
              <a:rPr lang="en-US" sz="2400" b="1" dirty="0"/>
              <a:t>?</a:t>
            </a:r>
          </a:p>
        </p:txBody>
      </p:sp>
      <p:sp>
        <p:nvSpPr>
          <p:cNvPr id="4" name="TextBox 3">
            <a:extLst>
              <a:ext uri="{FF2B5EF4-FFF2-40B4-BE49-F238E27FC236}">
                <a16:creationId xmlns:a16="http://schemas.microsoft.com/office/drawing/2014/main" id="{698DCF69-0E81-6A4D-9B33-70B77E199150}"/>
              </a:ext>
            </a:extLst>
          </p:cNvPr>
          <p:cNvSpPr txBox="1"/>
          <p:nvPr/>
        </p:nvSpPr>
        <p:spPr>
          <a:xfrm>
            <a:off x="6512767" y="6176963"/>
            <a:ext cx="4433983" cy="369332"/>
          </a:xfrm>
          <a:prstGeom prst="rect">
            <a:avLst/>
          </a:prstGeom>
          <a:noFill/>
        </p:spPr>
        <p:txBody>
          <a:bodyPr wrap="square" rtlCol="0">
            <a:spAutoFit/>
          </a:bodyPr>
          <a:lstStyle/>
          <a:p>
            <a:pPr algn="ctr"/>
            <a:r>
              <a:rPr lang="en-US" b="1" dirty="0"/>
              <a:t>Worse on key dimensions</a:t>
            </a:r>
          </a:p>
        </p:txBody>
      </p:sp>
      <p:sp>
        <p:nvSpPr>
          <p:cNvPr id="7" name="Slide Number Placeholder 6">
            <a:extLst>
              <a:ext uri="{FF2B5EF4-FFF2-40B4-BE49-F238E27FC236}">
                <a16:creationId xmlns:a16="http://schemas.microsoft.com/office/drawing/2014/main" id="{FFE708C4-D60F-4F4A-B561-85E1FADD77F7}"/>
              </a:ext>
            </a:extLst>
          </p:cNvPr>
          <p:cNvSpPr>
            <a:spLocks noGrp="1"/>
          </p:cNvSpPr>
          <p:nvPr>
            <p:ph type="sldNum" sz="quarter" idx="12"/>
          </p:nvPr>
        </p:nvSpPr>
        <p:spPr/>
        <p:txBody>
          <a:bodyPr/>
          <a:lstStyle/>
          <a:p>
            <a:fld id="{5CE94989-17EB-A04A-97E8-810FD4374C88}" type="slidenum">
              <a:rPr lang="en-US" smtClean="0"/>
              <a:t>26</a:t>
            </a:fld>
            <a:endParaRPr lang="en-US"/>
          </a:p>
        </p:txBody>
      </p:sp>
    </p:spTree>
    <p:extLst>
      <p:ext uri="{BB962C8B-B14F-4D97-AF65-F5344CB8AC3E}">
        <p14:creationId xmlns:p14="http://schemas.microsoft.com/office/powerpoint/2010/main" val="220095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44,774 Bow And Arrow Stock Photos, Pictures &amp; Royalty-Free Images - iStock">
            <a:extLst>
              <a:ext uri="{FF2B5EF4-FFF2-40B4-BE49-F238E27FC236}">
                <a16:creationId xmlns:a16="http://schemas.microsoft.com/office/drawing/2014/main" id="{A8327787-6481-0A43-82A1-FBA9E29C3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5110">
            <a:off x="3510287" y="2419349"/>
            <a:ext cx="40386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larm clock - Colortime - Pylones">
            <a:extLst>
              <a:ext uri="{FF2B5EF4-FFF2-40B4-BE49-F238E27FC236}">
                <a16:creationId xmlns:a16="http://schemas.microsoft.com/office/drawing/2014/main" id="{C70AB1AF-FC0B-FE42-8A87-D64A1DCCD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823" y="224068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ime Flies Like an Arrow, Fruit Flies Like a Banana | by Angela Volkov |  Sike! Psychology for World Domination | Medium">
            <a:extLst>
              <a:ext uri="{FF2B5EF4-FFF2-40B4-BE49-F238E27FC236}">
                <a16:creationId xmlns:a16="http://schemas.microsoft.com/office/drawing/2014/main" id="{E98B94FD-1B3D-6844-910A-30FF21FD5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92" y="2240682"/>
            <a:ext cx="3302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FA5554C-7177-634B-B349-4FB6B6BFB874}"/>
              </a:ext>
            </a:extLst>
          </p:cNvPr>
          <p:cNvSpPr>
            <a:spLocks noGrp="1"/>
          </p:cNvSpPr>
          <p:nvPr>
            <p:ph type="sldNum" sz="quarter" idx="12"/>
          </p:nvPr>
        </p:nvSpPr>
        <p:spPr/>
        <p:txBody>
          <a:bodyPr/>
          <a:lstStyle/>
          <a:p>
            <a:fld id="{5CE94989-17EB-A04A-97E8-810FD4374C88}" type="slidenum">
              <a:rPr lang="en-US" smtClean="0"/>
              <a:t>27</a:t>
            </a:fld>
            <a:endParaRPr lang="en-US"/>
          </a:p>
        </p:txBody>
      </p:sp>
    </p:spTree>
    <p:extLst>
      <p:ext uri="{BB962C8B-B14F-4D97-AF65-F5344CB8AC3E}">
        <p14:creationId xmlns:p14="http://schemas.microsoft.com/office/powerpoint/2010/main" val="2269605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4993-B288-DB42-B623-242107646527}"/>
              </a:ext>
            </a:extLst>
          </p:cNvPr>
          <p:cNvSpPr>
            <a:spLocks noGrp="1"/>
          </p:cNvSpPr>
          <p:nvPr>
            <p:ph type="title"/>
          </p:nvPr>
        </p:nvSpPr>
        <p:spPr>
          <a:xfrm>
            <a:off x="698270" y="149629"/>
            <a:ext cx="9925396" cy="931026"/>
          </a:xfrm>
        </p:spPr>
        <p:txBody>
          <a:bodyPr>
            <a:noAutofit/>
          </a:bodyPr>
          <a:lstStyle/>
          <a:p>
            <a:r>
              <a:rPr lang="en-US" sz="6000" b="1" dirty="0">
                <a:solidFill>
                  <a:srgbClr val="FFFFFF"/>
                </a:solidFill>
              </a:rPr>
              <a:t>happen?</a:t>
            </a:r>
          </a:p>
        </p:txBody>
      </p:sp>
      <p:sp>
        <p:nvSpPr>
          <p:cNvPr id="3" name="Content Placeholder 2">
            <a:extLst>
              <a:ext uri="{FF2B5EF4-FFF2-40B4-BE49-F238E27FC236}">
                <a16:creationId xmlns:a16="http://schemas.microsoft.com/office/drawing/2014/main" id="{464D697F-7154-B246-9DD3-7DD70F5B47C6}"/>
              </a:ext>
            </a:extLst>
          </p:cNvPr>
          <p:cNvSpPr>
            <a:spLocks noGrp="1"/>
          </p:cNvSpPr>
          <p:nvPr>
            <p:ph idx="1"/>
          </p:nvPr>
        </p:nvSpPr>
        <p:spPr>
          <a:xfrm>
            <a:off x="722782" y="1587389"/>
            <a:ext cx="5373218" cy="4047376"/>
          </a:xfrm>
        </p:spPr>
        <p:txBody>
          <a:bodyPr anchor="ctr">
            <a:normAutofit/>
          </a:bodyPr>
          <a:lstStyle/>
          <a:p>
            <a:pPr marL="0" indent="0">
              <a:buNone/>
            </a:pPr>
            <a:r>
              <a:rPr lang="en-US" sz="3500" b="1" dirty="0">
                <a:solidFill>
                  <a:srgbClr val="000000"/>
                </a:solidFill>
              </a:rPr>
              <a:t>Person is “at the frontier” – the cutting edge</a:t>
            </a:r>
            <a:endParaRPr lang="en-US" sz="2600" dirty="0">
              <a:solidFill>
                <a:srgbClr val="000000"/>
              </a:solidFill>
            </a:endParaRPr>
          </a:p>
          <a:p>
            <a:pPr marL="0" indent="0">
              <a:spcAft>
                <a:spcPts val="600"/>
              </a:spcAft>
              <a:buNone/>
            </a:pPr>
            <a:r>
              <a:rPr lang="en-US" sz="3500" b="1" dirty="0">
                <a:solidFill>
                  <a:srgbClr val="000000"/>
                </a:solidFill>
              </a:rPr>
              <a:t>Deep attachment to the problem</a:t>
            </a:r>
            <a:endParaRPr lang="en-US" sz="2600" dirty="0">
              <a:solidFill>
                <a:srgbClr val="000000"/>
              </a:solidFill>
            </a:endParaRPr>
          </a:p>
          <a:p>
            <a:pPr marL="0" indent="0">
              <a:buNone/>
            </a:pPr>
            <a:r>
              <a:rPr lang="en-US" sz="3500" b="1" dirty="0">
                <a:solidFill>
                  <a:srgbClr val="000000"/>
                </a:solidFill>
              </a:rPr>
              <a:t>Breadth of interests but also with depth</a:t>
            </a:r>
            <a:endParaRPr lang="en-US" sz="1900" dirty="0">
              <a:solidFill>
                <a:srgbClr val="000000"/>
              </a:solidFill>
            </a:endParaRPr>
          </a:p>
        </p:txBody>
      </p:sp>
      <p:pic>
        <p:nvPicPr>
          <p:cNvPr id="1026" name="Picture 2" descr="jelly bean">
            <a:extLst>
              <a:ext uri="{FF2B5EF4-FFF2-40B4-BE49-F238E27FC236}">
                <a16:creationId xmlns:a16="http://schemas.microsoft.com/office/drawing/2014/main" id="{BE1E0740-B124-CC4D-B3CA-55301DDDC41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a:off x="6676966" y="2781668"/>
            <a:ext cx="1103868" cy="165881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50" name="Picture 2" descr="Why magic mushrooms turn dark blue when picked : Research Highlights">
            <a:extLst>
              <a:ext uri="{FF2B5EF4-FFF2-40B4-BE49-F238E27FC236}">
                <a16:creationId xmlns:a16="http://schemas.microsoft.com/office/drawing/2014/main" id="{33C5CD11-6A90-5F45-8CF8-6C9997B8C589}"/>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tretch>
            <a:fillRect/>
          </a:stretch>
        </p:blipFill>
        <p:spPr bwMode="auto">
          <a:xfrm>
            <a:off x="10162819" y="2930685"/>
            <a:ext cx="1806227" cy="132214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Carrot | Alimentarium">
            <a:extLst>
              <a:ext uri="{FF2B5EF4-FFF2-40B4-BE49-F238E27FC236}">
                <a16:creationId xmlns:a16="http://schemas.microsoft.com/office/drawing/2014/main" id="{41184959-5063-1F41-A66A-E4711C96E501}"/>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tretch>
            <a:fillRect/>
          </a:stretch>
        </p:blipFill>
        <p:spPr bwMode="auto">
          <a:xfrm rot="14709525">
            <a:off x="7287320" y="2968831"/>
            <a:ext cx="3253570" cy="124585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55CBB6-BDED-024E-9EEA-9770D2AB3761}"/>
              </a:ext>
            </a:extLst>
          </p:cNvPr>
          <p:cNvSpPr txBox="1"/>
          <p:nvPr/>
        </p:nvSpPr>
        <p:spPr>
          <a:xfrm>
            <a:off x="1129506" y="365760"/>
            <a:ext cx="10339712" cy="830997"/>
          </a:xfrm>
          <a:prstGeom prst="rect">
            <a:avLst/>
          </a:prstGeom>
          <a:noFill/>
        </p:spPr>
        <p:txBody>
          <a:bodyPr wrap="square" rtlCol="0">
            <a:spAutoFit/>
          </a:bodyPr>
          <a:lstStyle/>
          <a:p>
            <a:r>
              <a:rPr lang="en-US" sz="4800" dirty="0"/>
              <a:t>When does bisociation happen?</a:t>
            </a:r>
          </a:p>
        </p:txBody>
      </p:sp>
      <p:sp>
        <p:nvSpPr>
          <p:cNvPr id="4" name="Slide Number Placeholder 3">
            <a:extLst>
              <a:ext uri="{FF2B5EF4-FFF2-40B4-BE49-F238E27FC236}">
                <a16:creationId xmlns:a16="http://schemas.microsoft.com/office/drawing/2014/main" id="{C9218B44-F081-6F4A-A09A-D4539DDAA345}"/>
              </a:ext>
            </a:extLst>
          </p:cNvPr>
          <p:cNvSpPr>
            <a:spLocks noGrp="1"/>
          </p:cNvSpPr>
          <p:nvPr>
            <p:ph type="sldNum" sz="quarter" idx="12"/>
          </p:nvPr>
        </p:nvSpPr>
        <p:spPr/>
        <p:txBody>
          <a:bodyPr/>
          <a:lstStyle/>
          <a:p>
            <a:fld id="{5CE94989-17EB-A04A-97E8-810FD4374C88}" type="slidenum">
              <a:rPr lang="en-US" smtClean="0"/>
              <a:t>28</a:t>
            </a:fld>
            <a:endParaRPr lang="en-US"/>
          </a:p>
        </p:txBody>
      </p:sp>
    </p:spTree>
    <p:extLst>
      <p:ext uri="{BB962C8B-B14F-4D97-AF65-F5344CB8AC3E}">
        <p14:creationId xmlns:p14="http://schemas.microsoft.com/office/powerpoint/2010/main" val="161973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E292-B12D-7F46-A8E7-7AB8746ED11C}"/>
              </a:ext>
            </a:extLst>
          </p:cNvPr>
          <p:cNvSpPr>
            <a:spLocks noGrp="1"/>
          </p:cNvSpPr>
          <p:nvPr>
            <p:ph type="title"/>
          </p:nvPr>
        </p:nvSpPr>
        <p:spPr/>
        <p:txBody>
          <a:bodyPr/>
          <a:lstStyle/>
          <a:p>
            <a:r>
              <a:rPr lang="en-US" dirty="0"/>
              <a:t>What blocks and what spurs creativity?</a:t>
            </a:r>
          </a:p>
        </p:txBody>
      </p:sp>
      <p:sp>
        <p:nvSpPr>
          <p:cNvPr id="3" name="Content Placeholder 2">
            <a:extLst>
              <a:ext uri="{FF2B5EF4-FFF2-40B4-BE49-F238E27FC236}">
                <a16:creationId xmlns:a16="http://schemas.microsoft.com/office/drawing/2014/main" id="{EF8EDD79-7123-944F-90DD-027B8DE2D815}"/>
              </a:ext>
            </a:extLst>
          </p:cNvPr>
          <p:cNvSpPr>
            <a:spLocks noGrp="1"/>
          </p:cNvSpPr>
          <p:nvPr>
            <p:ph idx="1"/>
          </p:nvPr>
        </p:nvSpPr>
        <p:spPr/>
        <p:txBody>
          <a:bodyPr>
            <a:normAutofit/>
          </a:bodyPr>
          <a:lstStyle/>
          <a:p>
            <a:pPr marL="0" indent="0">
              <a:buNone/>
            </a:pPr>
            <a:r>
              <a:rPr lang="en-US" dirty="0"/>
              <a:t>Blocks</a:t>
            </a:r>
          </a:p>
          <a:p>
            <a:pPr marL="457200" lvl="1" indent="0">
              <a:buNone/>
            </a:pPr>
            <a:r>
              <a:rPr lang="en-US" dirty="0"/>
              <a:t>Old-fashioned education (meant to create workers for factories)</a:t>
            </a:r>
          </a:p>
          <a:p>
            <a:pPr marL="457200" lvl="1" indent="0">
              <a:buNone/>
            </a:pPr>
            <a:r>
              <a:rPr lang="en-US" dirty="0"/>
              <a:t>Dogma (including religious)</a:t>
            </a:r>
          </a:p>
          <a:p>
            <a:pPr marL="457200" lvl="1" indent="0">
              <a:buNone/>
            </a:pPr>
            <a:r>
              <a:rPr lang="en-US" dirty="0"/>
              <a:t>Criticism</a:t>
            </a:r>
          </a:p>
          <a:p>
            <a:pPr marL="0" indent="0">
              <a:buNone/>
            </a:pPr>
            <a:r>
              <a:rPr lang="en-US" dirty="0"/>
              <a:t>Spurs</a:t>
            </a:r>
          </a:p>
          <a:p>
            <a:pPr marL="457200" lvl="1" indent="0">
              <a:buNone/>
            </a:pPr>
            <a:r>
              <a:rPr lang="en-US" dirty="0"/>
              <a:t>The challenge – difficult but not too difficult</a:t>
            </a:r>
          </a:p>
          <a:p>
            <a:pPr marL="457200" lvl="1" indent="0">
              <a:buNone/>
            </a:pPr>
            <a:r>
              <a:rPr lang="en-US" dirty="0"/>
              <a:t>Devotion to the need/problem</a:t>
            </a:r>
          </a:p>
          <a:p>
            <a:pPr marL="457200" lvl="1" indent="0">
              <a:buNone/>
            </a:pPr>
            <a:r>
              <a:rPr lang="en-US" dirty="0"/>
              <a:t>Lightness of mood -- letting the lightning strike, roaming the universe</a:t>
            </a:r>
          </a:p>
          <a:p>
            <a:pPr marL="457200" lvl="1" indent="0">
              <a:buNone/>
            </a:pPr>
            <a:r>
              <a:rPr lang="en-US" dirty="0"/>
              <a:t>Humor</a:t>
            </a:r>
          </a:p>
          <a:p>
            <a:pPr marL="457200" lvl="1" indent="0">
              <a:buNone/>
            </a:pPr>
            <a:r>
              <a:rPr lang="en-US" dirty="0"/>
              <a:t>The joy of the new</a:t>
            </a:r>
          </a:p>
        </p:txBody>
      </p:sp>
      <p:sp>
        <p:nvSpPr>
          <p:cNvPr id="4" name="Slide Number Placeholder 3">
            <a:extLst>
              <a:ext uri="{FF2B5EF4-FFF2-40B4-BE49-F238E27FC236}">
                <a16:creationId xmlns:a16="http://schemas.microsoft.com/office/drawing/2014/main" id="{D3EC7491-A4AB-884A-92AD-AAD25FA96D85}"/>
              </a:ext>
            </a:extLst>
          </p:cNvPr>
          <p:cNvSpPr>
            <a:spLocks noGrp="1"/>
          </p:cNvSpPr>
          <p:nvPr>
            <p:ph type="sldNum" sz="quarter" idx="12"/>
          </p:nvPr>
        </p:nvSpPr>
        <p:spPr/>
        <p:txBody>
          <a:bodyPr/>
          <a:lstStyle/>
          <a:p>
            <a:fld id="{5CE94989-17EB-A04A-97E8-810FD4374C88}" type="slidenum">
              <a:rPr lang="en-US" smtClean="0"/>
              <a:t>29</a:t>
            </a:fld>
            <a:endParaRPr lang="en-US"/>
          </a:p>
        </p:txBody>
      </p:sp>
    </p:spTree>
    <p:extLst>
      <p:ext uri="{BB962C8B-B14F-4D97-AF65-F5344CB8AC3E}">
        <p14:creationId xmlns:p14="http://schemas.microsoft.com/office/powerpoint/2010/main" val="122299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0A0A-A68C-F443-81DC-92FC11932926}"/>
              </a:ext>
            </a:extLst>
          </p:cNvPr>
          <p:cNvSpPr>
            <a:spLocks noGrp="1"/>
          </p:cNvSpPr>
          <p:nvPr>
            <p:ph type="title"/>
          </p:nvPr>
        </p:nvSpPr>
        <p:spPr/>
        <p:txBody>
          <a:bodyPr>
            <a:normAutofit fontScale="90000"/>
          </a:bodyPr>
          <a:lstStyle/>
          <a:p>
            <a:r>
              <a:rPr lang="en-US" sz="4800" b="1" dirty="0"/>
              <a:t>Some of mankind’s early creations and innovations</a:t>
            </a:r>
          </a:p>
        </p:txBody>
      </p:sp>
      <p:sp>
        <p:nvSpPr>
          <p:cNvPr id="3" name="Content Placeholder 2">
            <a:extLst>
              <a:ext uri="{FF2B5EF4-FFF2-40B4-BE49-F238E27FC236}">
                <a16:creationId xmlns:a16="http://schemas.microsoft.com/office/drawing/2014/main" id="{14404172-549F-2349-9AA6-C3512DE511D4}"/>
              </a:ext>
            </a:extLst>
          </p:cNvPr>
          <p:cNvSpPr>
            <a:spLocks noGrp="1"/>
          </p:cNvSpPr>
          <p:nvPr>
            <p:ph idx="1"/>
          </p:nvPr>
        </p:nvSpPr>
        <p:spPr>
          <a:xfrm>
            <a:off x="1404257" y="1876943"/>
            <a:ext cx="9323614" cy="4017671"/>
          </a:xfrm>
        </p:spPr>
        <p:txBody>
          <a:bodyPr numCol="2">
            <a:normAutofit fontScale="92500" lnSpcReduction="10000"/>
          </a:bodyPr>
          <a:lstStyle/>
          <a:p>
            <a:pPr marL="0" indent="0">
              <a:spcAft>
                <a:spcPts val="600"/>
              </a:spcAft>
              <a:buNone/>
            </a:pPr>
            <a:r>
              <a:rPr lang="en-US" sz="3200" dirty="0"/>
              <a:t>Bipedality</a:t>
            </a:r>
          </a:p>
          <a:p>
            <a:pPr marL="0" indent="0">
              <a:spcAft>
                <a:spcPts val="600"/>
              </a:spcAft>
              <a:buNone/>
            </a:pPr>
            <a:r>
              <a:rPr lang="en-US" sz="3200" dirty="0"/>
              <a:t>Tool-making</a:t>
            </a:r>
          </a:p>
          <a:p>
            <a:pPr marL="0" indent="0">
              <a:spcAft>
                <a:spcPts val="600"/>
              </a:spcAft>
              <a:buNone/>
            </a:pPr>
            <a:r>
              <a:rPr lang="en-US" sz="3200" dirty="0"/>
              <a:t>Mastering fire</a:t>
            </a:r>
          </a:p>
          <a:p>
            <a:pPr marL="0" indent="0">
              <a:spcAft>
                <a:spcPts val="600"/>
              </a:spcAft>
              <a:buNone/>
            </a:pPr>
            <a:r>
              <a:rPr lang="en-US" sz="3200" dirty="0"/>
              <a:t>Hunting</a:t>
            </a:r>
          </a:p>
          <a:p>
            <a:pPr marL="0" indent="0">
              <a:spcAft>
                <a:spcPts val="600"/>
              </a:spcAft>
              <a:buNone/>
            </a:pPr>
            <a:r>
              <a:rPr lang="en-US" sz="3800" b="1" dirty="0"/>
              <a:t>Large brain</a:t>
            </a:r>
          </a:p>
          <a:p>
            <a:pPr marL="0" indent="0">
              <a:spcAft>
                <a:spcPts val="600"/>
              </a:spcAft>
              <a:buNone/>
            </a:pPr>
            <a:r>
              <a:rPr lang="en-US" sz="3200" dirty="0"/>
              <a:t>Language</a:t>
            </a:r>
          </a:p>
          <a:p>
            <a:pPr marL="0" indent="0">
              <a:spcAft>
                <a:spcPts val="600"/>
              </a:spcAft>
              <a:buNone/>
            </a:pPr>
            <a:r>
              <a:rPr lang="en-US" sz="3200" dirty="0"/>
              <a:t>		……and Migration</a:t>
            </a:r>
          </a:p>
          <a:p>
            <a:pPr marL="0" indent="0">
              <a:spcAft>
                <a:spcPts val="600"/>
              </a:spcAft>
              <a:buNone/>
            </a:pPr>
            <a:r>
              <a:rPr lang="en-US" sz="3200" dirty="0"/>
              <a:t>Social organization</a:t>
            </a:r>
          </a:p>
          <a:p>
            <a:pPr marL="0" indent="0">
              <a:spcAft>
                <a:spcPts val="600"/>
              </a:spcAft>
              <a:buNone/>
            </a:pPr>
            <a:r>
              <a:rPr lang="en-US" sz="3200" dirty="0"/>
              <a:t>Art</a:t>
            </a:r>
          </a:p>
          <a:p>
            <a:pPr marL="0" indent="0">
              <a:spcAft>
                <a:spcPts val="600"/>
              </a:spcAft>
              <a:buNone/>
            </a:pPr>
            <a:r>
              <a:rPr lang="en-US" sz="3200" dirty="0"/>
              <a:t>Music</a:t>
            </a:r>
          </a:p>
          <a:p>
            <a:pPr marL="0" indent="0">
              <a:spcAft>
                <a:spcPts val="600"/>
              </a:spcAft>
              <a:buNone/>
            </a:pPr>
            <a:r>
              <a:rPr lang="en-US" sz="3200" dirty="0"/>
              <a:t>Exploration</a:t>
            </a:r>
          </a:p>
          <a:p>
            <a:pPr marL="0" indent="0">
              <a:spcAft>
                <a:spcPts val="600"/>
              </a:spcAft>
              <a:buNone/>
            </a:pPr>
            <a:r>
              <a:rPr lang="en-US" sz="3200" dirty="0"/>
              <a:t>Agriculture</a:t>
            </a:r>
          </a:p>
          <a:p>
            <a:pPr marL="0" indent="0">
              <a:spcAft>
                <a:spcPts val="600"/>
              </a:spcAft>
              <a:buNone/>
            </a:pPr>
            <a:r>
              <a:rPr lang="en-US" sz="3200" dirty="0"/>
              <a:t>Settlements……</a:t>
            </a:r>
          </a:p>
          <a:p>
            <a:pPr marL="0" indent="0">
              <a:spcAft>
                <a:spcPts val="600"/>
              </a:spcAft>
              <a:buNone/>
            </a:pPr>
            <a:r>
              <a:rPr lang="en-US" sz="3200" dirty="0"/>
              <a:t>…why?</a:t>
            </a:r>
          </a:p>
        </p:txBody>
      </p:sp>
      <p:sp>
        <p:nvSpPr>
          <p:cNvPr id="4" name="Slide Number Placeholder 3">
            <a:extLst>
              <a:ext uri="{FF2B5EF4-FFF2-40B4-BE49-F238E27FC236}">
                <a16:creationId xmlns:a16="http://schemas.microsoft.com/office/drawing/2014/main" id="{F5A75DCC-625E-0242-B0B9-9647BB9CE35F}"/>
              </a:ext>
            </a:extLst>
          </p:cNvPr>
          <p:cNvSpPr>
            <a:spLocks noGrp="1"/>
          </p:cNvSpPr>
          <p:nvPr>
            <p:ph type="sldNum" sz="quarter" idx="12"/>
          </p:nvPr>
        </p:nvSpPr>
        <p:spPr/>
        <p:txBody>
          <a:bodyPr/>
          <a:lstStyle/>
          <a:p>
            <a:fld id="{5CE94989-17EB-A04A-97E8-810FD4374C88}" type="slidenum">
              <a:rPr lang="en-US" smtClean="0"/>
              <a:t>3</a:t>
            </a:fld>
            <a:endParaRPr lang="en-US"/>
          </a:p>
        </p:txBody>
      </p:sp>
    </p:spTree>
    <p:extLst>
      <p:ext uri="{BB962C8B-B14F-4D97-AF65-F5344CB8AC3E}">
        <p14:creationId xmlns:p14="http://schemas.microsoft.com/office/powerpoint/2010/main" val="1584657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ACA7-4A16-A145-A2A5-8D1B8069A7F5}"/>
              </a:ext>
            </a:extLst>
          </p:cNvPr>
          <p:cNvSpPr>
            <a:spLocks noGrp="1"/>
          </p:cNvSpPr>
          <p:nvPr>
            <p:ph type="title"/>
          </p:nvPr>
        </p:nvSpPr>
        <p:spPr/>
        <p:txBody>
          <a:bodyPr/>
          <a:lstStyle/>
          <a:p>
            <a:r>
              <a:rPr lang="en-US" dirty="0"/>
              <a:t>We have these incredible talents of creativity and innovation	</a:t>
            </a:r>
          </a:p>
        </p:txBody>
      </p:sp>
      <p:sp>
        <p:nvSpPr>
          <p:cNvPr id="3" name="Content Placeholder 2">
            <a:extLst>
              <a:ext uri="{FF2B5EF4-FFF2-40B4-BE49-F238E27FC236}">
                <a16:creationId xmlns:a16="http://schemas.microsoft.com/office/drawing/2014/main" id="{55E05E58-DE86-2A4C-9BB8-C5EE993BD1FB}"/>
              </a:ext>
            </a:extLst>
          </p:cNvPr>
          <p:cNvSpPr>
            <a:spLocks noGrp="1"/>
          </p:cNvSpPr>
          <p:nvPr>
            <p:ph idx="1"/>
          </p:nvPr>
        </p:nvSpPr>
        <p:spPr>
          <a:xfrm>
            <a:off x="838200" y="1825625"/>
            <a:ext cx="10228385" cy="1034806"/>
          </a:xfrm>
        </p:spPr>
        <p:txBody>
          <a:bodyPr/>
          <a:lstStyle/>
          <a:p>
            <a:pPr marL="0" indent="0">
              <a:buNone/>
            </a:pPr>
            <a:r>
              <a:rPr lang="en-US" dirty="0"/>
              <a:t>How are we going to put them to use to solve our problems of pandemics, ocean level rise, and climate change?</a:t>
            </a:r>
          </a:p>
        </p:txBody>
      </p:sp>
      <p:sp>
        <p:nvSpPr>
          <p:cNvPr id="4" name="Content Placeholder 2">
            <a:extLst>
              <a:ext uri="{FF2B5EF4-FFF2-40B4-BE49-F238E27FC236}">
                <a16:creationId xmlns:a16="http://schemas.microsoft.com/office/drawing/2014/main" id="{BBB32E5A-252B-9348-8350-AA32B5F983C8}"/>
              </a:ext>
            </a:extLst>
          </p:cNvPr>
          <p:cNvSpPr txBox="1">
            <a:spLocks/>
          </p:cNvSpPr>
          <p:nvPr/>
        </p:nvSpPr>
        <p:spPr>
          <a:xfrm>
            <a:off x="1125414" y="3165231"/>
            <a:ext cx="10228386" cy="3011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5" name="Slide Number Placeholder 4">
            <a:extLst>
              <a:ext uri="{FF2B5EF4-FFF2-40B4-BE49-F238E27FC236}">
                <a16:creationId xmlns:a16="http://schemas.microsoft.com/office/drawing/2014/main" id="{0E128270-CF94-9F45-AA6D-0283FEE988FD}"/>
              </a:ext>
            </a:extLst>
          </p:cNvPr>
          <p:cNvSpPr>
            <a:spLocks noGrp="1"/>
          </p:cNvSpPr>
          <p:nvPr>
            <p:ph type="sldNum" sz="quarter" idx="12"/>
          </p:nvPr>
        </p:nvSpPr>
        <p:spPr/>
        <p:txBody>
          <a:bodyPr/>
          <a:lstStyle/>
          <a:p>
            <a:fld id="{5CE94989-17EB-A04A-97E8-810FD4374C88}" type="slidenum">
              <a:rPr lang="en-US" smtClean="0"/>
              <a:t>30</a:t>
            </a:fld>
            <a:endParaRPr lang="en-US"/>
          </a:p>
        </p:txBody>
      </p:sp>
    </p:spTree>
    <p:extLst>
      <p:ext uri="{BB962C8B-B14F-4D97-AF65-F5344CB8AC3E}">
        <p14:creationId xmlns:p14="http://schemas.microsoft.com/office/powerpoint/2010/main" val="259766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360C-A41A-E54B-82E9-709842DE0E01}"/>
              </a:ext>
            </a:extLst>
          </p:cNvPr>
          <p:cNvSpPr>
            <a:spLocks noGrp="1"/>
          </p:cNvSpPr>
          <p:nvPr>
            <p:ph type="title"/>
          </p:nvPr>
        </p:nvSpPr>
        <p:spPr/>
        <p:txBody>
          <a:bodyPr/>
          <a:lstStyle/>
          <a:p>
            <a:r>
              <a:rPr lang="en-US" dirty="0"/>
              <a:t>Fast forward to the present	</a:t>
            </a:r>
          </a:p>
        </p:txBody>
      </p:sp>
      <p:sp>
        <p:nvSpPr>
          <p:cNvPr id="3" name="Content Placeholder 2">
            <a:extLst>
              <a:ext uri="{FF2B5EF4-FFF2-40B4-BE49-F238E27FC236}">
                <a16:creationId xmlns:a16="http://schemas.microsoft.com/office/drawing/2014/main" id="{7CE8A179-3E31-F54F-BF0C-138BC2F1E0B7}"/>
              </a:ext>
            </a:extLst>
          </p:cNvPr>
          <p:cNvSpPr>
            <a:spLocks noGrp="1"/>
          </p:cNvSpPr>
          <p:nvPr>
            <p:ph idx="1"/>
          </p:nvPr>
        </p:nvSpPr>
        <p:spPr/>
        <p:txBody>
          <a:bodyPr>
            <a:normAutofit/>
          </a:bodyPr>
          <a:lstStyle/>
          <a:p>
            <a:pPr marL="0" indent="0">
              <a:buNone/>
            </a:pPr>
            <a:r>
              <a:rPr lang="en-US" dirty="0"/>
              <a:t>Why does creativity die out?</a:t>
            </a:r>
          </a:p>
          <a:p>
            <a:pPr marL="0" indent="0">
              <a:buNone/>
            </a:pPr>
            <a:endParaRPr lang="en-US" dirty="0"/>
          </a:p>
          <a:p>
            <a:pPr marL="0" indent="0">
              <a:buNone/>
            </a:pPr>
            <a:r>
              <a:rPr lang="en-US" dirty="0"/>
              <a:t>The solution – creativity applied to innovation</a:t>
            </a:r>
          </a:p>
        </p:txBody>
      </p:sp>
      <p:sp>
        <p:nvSpPr>
          <p:cNvPr id="4" name="Slide Number Placeholder 3">
            <a:extLst>
              <a:ext uri="{FF2B5EF4-FFF2-40B4-BE49-F238E27FC236}">
                <a16:creationId xmlns:a16="http://schemas.microsoft.com/office/drawing/2014/main" id="{E721B740-C3E6-E54F-BA10-0DA124883A70}"/>
              </a:ext>
            </a:extLst>
          </p:cNvPr>
          <p:cNvSpPr>
            <a:spLocks noGrp="1"/>
          </p:cNvSpPr>
          <p:nvPr>
            <p:ph type="sldNum" sz="quarter" idx="12"/>
          </p:nvPr>
        </p:nvSpPr>
        <p:spPr/>
        <p:txBody>
          <a:bodyPr/>
          <a:lstStyle/>
          <a:p>
            <a:fld id="{5CE94989-17EB-A04A-97E8-810FD4374C88}" type="slidenum">
              <a:rPr lang="en-US" smtClean="0"/>
              <a:t>4</a:t>
            </a:fld>
            <a:endParaRPr lang="en-US"/>
          </a:p>
        </p:txBody>
      </p:sp>
    </p:spTree>
    <p:extLst>
      <p:ext uri="{BB962C8B-B14F-4D97-AF65-F5344CB8AC3E}">
        <p14:creationId xmlns:p14="http://schemas.microsoft.com/office/powerpoint/2010/main" val="100858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B677-1C80-D147-9C6D-C1F31CDCC997}"/>
              </a:ext>
            </a:extLst>
          </p:cNvPr>
          <p:cNvSpPr>
            <a:spLocks noGrp="1"/>
          </p:cNvSpPr>
          <p:nvPr>
            <p:ph type="title"/>
          </p:nvPr>
        </p:nvSpPr>
        <p:spPr>
          <a:xfrm>
            <a:off x="838199" y="365125"/>
            <a:ext cx="10722429" cy="1806575"/>
          </a:xfrm>
        </p:spPr>
        <p:txBody>
          <a:bodyPr>
            <a:noAutofit/>
          </a:bodyPr>
          <a:lstStyle/>
          <a:p>
            <a:r>
              <a:rPr lang="en-US" sz="4000" b="1" i="0" dirty="0"/>
              <a:t>But first– </a:t>
            </a:r>
            <a:r>
              <a:rPr lang="en-US" sz="4000" b="1" i="1" dirty="0"/>
              <a:t>the</a:t>
            </a:r>
            <a:r>
              <a:rPr lang="en-US" sz="4000" b="1" dirty="0"/>
              <a:t> way to turn creativity into money</a:t>
            </a:r>
            <a:r>
              <a:rPr lang="en-US" sz="4000" b="1" i="0" dirty="0"/>
              <a:t>, which is</a:t>
            </a:r>
            <a:r>
              <a:rPr lang="en-US" sz="4000" b="1" dirty="0"/>
              <a:t> through the greatest innovation of all…</a:t>
            </a:r>
            <a:endParaRPr lang="en-US" sz="4000" b="1" i="0" dirty="0"/>
          </a:p>
        </p:txBody>
      </p:sp>
      <p:sp>
        <p:nvSpPr>
          <p:cNvPr id="3" name="Content Placeholder 2">
            <a:extLst>
              <a:ext uri="{FF2B5EF4-FFF2-40B4-BE49-F238E27FC236}">
                <a16:creationId xmlns:a16="http://schemas.microsoft.com/office/drawing/2014/main" id="{4B056598-F39C-2F44-AD3E-55E67B86179A}"/>
              </a:ext>
            </a:extLst>
          </p:cNvPr>
          <p:cNvSpPr>
            <a:spLocks noGrp="1"/>
          </p:cNvSpPr>
          <p:nvPr>
            <p:ph idx="1"/>
          </p:nvPr>
        </p:nvSpPr>
        <p:spPr>
          <a:xfrm>
            <a:off x="838199" y="1937591"/>
            <a:ext cx="10515600" cy="4351338"/>
          </a:xfrm>
        </p:spPr>
        <p:txBody>
          <a:bodyPr>
            <a:normAutofit/>
          </a:bodyPr>
          <a:lstStyle/>
          <a:p>
            <a:pPr marL="0" indent="0">
              <a:buNone/>
            </a:pPr>
            <a:r>
              <a:rPr lang="en-US" sz="4000" dirty="0"/>
              <a:t>…. </a:t>
            </a:r>
            <a:r>
              <a:rPr lang="en-US" sz="4800" b="1" dirty="0"/>
              <a:t>Industry</a:t>
            </a:r>
            <a:endParaRPr lang="en-US" sz="4800" dirty="0"/>
          </a:p>
        </p:txBody>
      </p:sp>
      <p:pic>
        <p:nvPicPr>
          <p:cNvPr id="1026" name="Picture 2" descr="Amazing Modern Technology Biggest Wooden Boat Building Process, Extreme  Woodworking Skill Techniques - YouTube">
            <a:extLst>
              <a:ext uri="{FF2B5EF4-FFF2-40B4-BE49-F238E27FC236}">
                <a16:creationId xmlns:a16="http://schemas.microsoft.com/office/drawing/2014/main" id="{68B7A847-22E8-9D4A-805F-73AB9FD90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49" y="4592372"/>
            <a:ext cx="3317285" cy="1868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D453E35-81CA-6C4C-A46D-C79A8B3BF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364" y="4613506"/>
            <a:ext cx="2496188" cy="1879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 Year After Its Historic Fire, A Look into the Reconstruction of the Notre  Dame Cathedral">
            <a:extLst>
              <a:ext uri="{FF2B5EF4-FFF2-40B4-BE49-F238E27FC236}">
                <a16:creationId xmlns:a16="http://schemas.microsoft.com/office/drawing/2014/main" id="{CBCB4771-A353-6F48-99F0-A8DD137ED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8015" y="4597689"/>
            <a:ext cx="2792949" cy="18687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26 Kerala India Rice Harvesting Stock Photos, Pictures &amp; Royalty-Free  Images - iStock">
            <a:extLst>
              <a:ext uri="{FF2B5EF4-FFF2-40B4-BE49-F238E27FC236}">
                <a16:creationId xmlns:a16="http://schemas.microsoft.com/office/drawing/2014/main" id="{3B60292E-1A3A-434C-8CBE-D5B60D12C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044" y="1937591"/>
            <a:ext cx="3191411" cy="21276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ordan: Ancient Cloth (1)">
            <a:extLst>
              <a:ext uri="{FF2B5EF4-FFF2-40B4-BE49-F238E27FC236}">
                <a16:creationId xmlns:a16="http://schemas.microsoft.com/office/drawing/2014/main" id="{DAC41112-A8F2-A24F-AC82-E31F029899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3599" y="1937592"/>
            <a:ext cx="2653926" cy="211374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6D4E169-CB76-9C47-BA3E-5A9F2E74FDB8}"/>
              </a:ext>
            </a:extLst>
          </p:cNvPr>
          <p:cNvSpPr>
            <a:spLocks noGrp="1"/>
          </p:cNvSpPr>
          <p:nvPr>
            <p:ph type="sldNum" sz="quarter" idx="12"/>
          </p:nvPr>
        </p:nvSpPr>
        <p:spPr/>
        <p:txBody>
          <a:bodyPr/>
          <a:lstStyle/>
          <a:p>
            <a:fld id="{5CE94989-17EB-A04A-97E8-810FD4374C88}" type="slidenum">
              <a:rPr lang="en-US" smtClean="0"/>
              <a:t>5</a:t>
            </a:fld>
            <a:endParaRPr lang="en-US"/>
          </a:p>
        </p:txBody>
      </p:sp>
    </p:spTree>
    <p:extLst>
      <p:ext uri="{BB962C8B-B14F-4D97-AF65-F5344CB8AC3E}">
        <p14:creationId xmlns:p14="http://schemas.microsoft.com/office/powerpoint/2010/main" val="207082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cts on Automobiles of the 1920's - The Birth of the Automobile">
            <a:extLst>
              <a:ext uri="{FF2B5EF4-FFF2-40B4-BE49-F238E27FC236}">
                <a16:creationId xmlns:a16="http://schemas.microsoft.com/office/drawing/2014/main" id="{B36F5F3E-250F-E542-9D04-8EB0E400A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180" y="1598240"/>
            <a:ext cx="2478374" cy="16654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right Brothers First Flight: An Anniversary of Airplanes | Time">
            <a:extLst>
              <a:ext uri="{FF2B5EF4-FFF2-40B4-BE49-F238E27FC236}">
                <a16:creationId xmlns:a16="http://schemas.microsoft.com/office/drawing/2014/main" id="{2A7CC0BE-0F26-9A42-A9D2-000377C45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873" y="1598240"/>
            <a:ext cx="3145896" cy="1648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56E01BF-8D01-B04D-9069-00EA5EFCE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410" y="3610946"/>
            <a:ext cx="269761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arly TV – Dale's Daily Data">
            <a:extLst>
              <a:ext uri="{FF2B5EF4-FFF2-40B4-BE49-F238E27FC236}">
                <a16:creationId xmlns:a16="http://schemas.microsoft.com/office/drawing/2014/main" id="{E30AAD5E-6036-474D-AC28-582840527B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0382" y="3610946"/>
            <a:ext cx="30988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6BDCC4-CC2E-6342-940F-FE8A0976ED58}"/>
              </a:ext>
            </a:extLst>
          </p:cNvPr>
          <p:cNvSpPr txBox="1"/>
          <p:nvPr/>
        </p:nvSpPr>
        <p:spPr>
          <a:xfrm>
            <a:off x="1093770" y="317241"/>
            <a:ext cx="9804385" cy="830997"/>
          </a:xfrm>
          <a:prstGeom prst="rect">
            <a:avLst/>
          </a:prstGeom>
          <a:noFill/>
        </p:spPr>
        <p:txBody>
          <a:bodyPr wrap="square" rtlCol="0">
            <a:spAutoFit/>
          </a:bodyPr>
          <a:lstStyle/>
          <a:p>
            <a:pPr algn="ctr"/>
            <a:r>
              <a:rPr lang="en-US" sz="4800" b="1" dirty="0">
                <a:latin typeface="+mj-lt"/>
              </a:rPr>
              <a:t>Innovations that launched industries</a:t>
            </a:r>
          </a:p>
        </p:txBody>
      </p:sp>
      <p:pic>
        <p:nvPicPr>
          <p:cNvPr id="2" name="Picture 2" descr="40,432 Steam Train Stock Photos, Pictures &amp; Royalty-Free Images - iStock">
            <a:extLst>
              <a:ext uri="{FF2B5EF4-FFF2-40B4-BE49-F238E27FC236}">
                <a16:creationId xmlns:a16="http://schemas.microsoft.com/office/drawing/2014/main" id="{39E5437D-1754-4048-95BC-FA4F06512F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845" y="1598240"/>
            <a:ext cx="2478373" cy="16582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B5C318C-3559-F743-B793-4C22E9F03F3C}"/>
              </a:ext>
            </a:extLst>
          </p:cNvPr>
          <p:cNvSpPr>
            <a:spLocks noGrp="1"/>
          </p:cNvSpPr>
          <p:nvPr>
            <p:ph type="sldNum" sz="quarter" idx="12"/>
          </p:nvPr>
        </p:nvSpPr>
        <p:spPr/>
        <p:txBody>
          <a:bodyPr/>
          <a:lstStyle/>
          <a:p>
            <a:fld id="{5CE94989-17EB-A04A-97E8-810FD4374C88}" type="slidenum">
              <a:rPr lang="en-US" smtClean="0"/>
              <a:t>6</a:t>
            </a:fld>
            <a:endParaRPr lang="en-US"/>
          </a:p>
        </p:txBody>
      </p:sp>
    </p:spTree>
    <p:extLst>
      <p:ext uri="{BB962C8B-B14F-4D97-AF65-F5344CB8AC3E}">
        <p14:creationId xmlns:p14="http://schemas.microsoft.com/office/powerpoint/2010/main" val="399376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holding a remote control&#10;&#10;Description automatically generated">
            <a:extLst>
              <a:ext uri="{FF2B5EF4-FFF2-40B4-BE49-F238E27FC236}">
                <a16:creationId xmlns:a16="http://schemas.microsoft.com/office/drawing/2014/main" id="{EA387945-D97E-C145-91FA-0E6610B08273}"/>
              </a:ext>
            </a:extLst>
          </p:cNvPr>
          <p:cNvPicPr>
            <a:picLocks noChangeAspect="1"/>
          </p:cNvPicPr>
          <p:nvPr/>
        </p:nvPicPr>
        <p:blipFill>
          <a:blip r:embed="rId3"/>
          <a:stretch>
            <a:fillRect/>
          </a:stretch>
        </p:blipFill>
        <p:spPr>
          <a:xfrm>
            <a:off x="2684583" y="4218113"/>
            <a:ext cx="3540101" cy="2351454"/>
          </a:xfrm>
          <a:prstGeom prst="rect">
            <a:avLst/>
          </a:prstGeom>
        </p:spPr>
      </p:pic>
      <p:pic>
        <p:nvPicPr>
          <p:cNvPr id="9" name="Picture 8" descr="A picture containing application&#10;&#10;Description automatically generated">
            <a:extLst>
              <a:ext uri="{FF2B5EF4-FFF2-40B4-BE49-F238E27FC236}">
                <a16:creationId xmlns:a16="http://schemas.microsoft.com/office/drawing/2014/main" id="{65DA4E82-F940-BE46-9E7A-1B9EAEAF3193}"/>
              </a:ext>
            </a:extLst>
          </p:cNvPr>
          <p:cNvPicPr>
            <a:picLocks noChangeAspect="1"/>
          </p:cNvPicPr>
          <p:nvPr/>
        </p:nvPicPr>
        <p:blipFill>
          <a:blip r:embed="rId4"/>
          <a:stretch>
            <a:fillRect/>
          </a:stretch>
        </p:blipFill>
        <p:spPr>
          <a:xfrm>
            <a:off x="6699527" y="1638119"/>
            <a:ext cx="4607132" cy="2579994"/>
          </a:xfrm>
          <a:prstGeom prst="rect">
            <a:avLst/>
          </a:prstGeom>
        </p:spPr>
      </p:pic>
      <p:pic>
        <p:nvPicPr>
          <p:cNvPr id="4098" name="Picture 2" descr="This Day in History - 1969 First ATM opens for business - LPR News - Latino  Public Radio - Network">
            <a:extLst>
              <a:ext uri="{FF2B5EF4-FFF2-40B4-BE49-F238E27FC236}">
                <a16:creationId xmlns:a16="http://schemas.microsoft.com/office/drawing/2014/main" id="{7702A779-FDAB-1940-9087-46F8A7248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671" y="1638119"/>
            <a:ext cx="3937000" cy="2070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24DAA9-0F0A-B64A-B8CD-A4AA43306BA4}"/>
              </a:ext>
            </a:extLst>
          </p:cNvPr>
          <p:cNvSpPr txBox="1"/>
          <p:nvPr/>
        </p:nvSpPr>
        <p:spPr>
          <a:xfrm>
            <a:off x="1093770" y="298580"/>
            <a:ext cx="9804385" cy="830997"/>
          </a:xfrm>
          <a:prstGeom prst="rect">
            <a:avLst/>
          </a:prstGeom>
          <a:noFill/>
        </p:spPr>
        <p:txBody>
          <a:bodyPr wrap="square" rtlCol="0">
            <a:spAutoFit/>
          </a:bodyPr>
          <a:lstStyle/>
          <a:p>
            <a:pPr algn="ctr"/>
            <a:r>
              <a:rPr lang="en-US" sz="4800" b="1" dirty="0">
                <a:latin typeface="+mj-lt"/>
              </a:rPr>
              <a:t>Innovations that launched industries</a:t>
            </a:r>
          </a:p>
        </p:txBody>
      </p:sp>
      <p:sp>
        <p:nvSpPr>
          <p:cNvPr id="2" name="Slide Number Placeholder 1">
            <a:extLst>
              <a:ext uri="{FF2B5EF4-FFF2-40B4-BE49-F238E27FC236}">
                <a16:creationId xmlns:a16="http://schemas.microsoft.com/office/drawing/2014/main" id="{74C146CF-CE35-DF4B-9D04-9D331587A7A1}"/>
              </a:ext>
            </a:extLst>
          </p:cNvPr>
          <p:cNvSpPr>
            <a:spLocks noGrp="1"/>
          </p:cNvSpPr>
          <p:nvPr>
            <p:ph type="sldNum" sz="quarter" idx="12"/>
          </p:nvPr>
        </p:nvSpPr>
        <p:spPr/>
        <p:txBody>
          <a:bodyPr/>
          <a:lstStyle/>
          <a:p>
            <a:fld id="{5CE94989-17EB-A04A-97E8-810FD4374C88}" type="slidenum">
              <a:rPr lang="en-US" smtClean="0"/>
              <a:t>7</a:t>
            </a:fld>
            <a:endParaRPr lang="en-US"/>
          </a:p>
        </p:txBody>
      </p:sp>
    </p:spTree>
    <p:extLst>
      <p:ext uri="{BB962C8B-B14F-4D97-AF65-F5344CB8AC3E}">
        <p14:creationId xmlns:p14="http://schemas.microsoft.com/office/powerpoint/2010/main" val="44061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72BA-E03F-514B-BCF3-8BEDD65320F2}"/>
              </a:ext>
            </a:extLst>
          </p:cNvPr>
          <p:cNvSpPr>
            <a:spLocks noGrp="1"/>
          </p:cNvSpPr>
          <p:nvPr>
            <p:ph type="title"/>
          </p:nvPr>
        </p:nvSpPr>
        <p:spPr/>
        <p:txBody>
          <a:bodyPr/>
          <a:lstStyle/>
          <a:p>
            <a:r>
              <a:rPr lang="en-US" dirty="0"/>
              <a:t>Great Innovations of the last 200 years</a:t>
            </a:r>
          </a:p>
        </p:txBody>
      </p:sp>
      <p:sp>
        <p:nvSpPr>
          <p:cNvPr id="3" name="Content Placeholder 2">
            <a:extLst>
              <a:ext uri="{FF2B5EF4-FFF2-40B4-BE49-F238E27FC236}">
                <a16:creationId xmlns:a16="http://schemas.microsoft.com/office/drawing/2014/main" id="{84550D59-2EC6-924C-9DBC-AB4753D81135}"/>
              </a:ext>
            </a:extLst>
          </p:cNvPr>
          <p:cNvSpPr>
            <a:spLocks noGrp="1"/>
          </p:cNvSpPr>
          <p:nvPr>
            <p:ph idx="1"/>
          </p:nvPr>
        </p:nvSpPr>
        <p:spPr>
          <a:xfrm>
            <a:off x="838200" y="1825625"/>
            <a:ext cx="10697308" cy="4667250"/>
          </a:xfrm>
        </p:spPr>
        <p:txBody>
          <a:bodyPr numCol="2">
            <a:normAutofit fontScale="85000" lnSpcReduction="20000"/>
          </a:bodyPr>
          <a:lstStyle/>
          <a:p>
            <a:pPr marL="0" indent="0">
              <a:buNone/>
            </a:pPr>
            <a:r>
              <a:rPr lang="en-US" dirty="0"/>
              <a:t>Cotton gin, spinning mule</a:t>
            </a:r>
          </a:p>
          <a:p>
            <a:pPr marL="0" indent="0">
              <a:buNone/>
            </a:pPr>
            <a:r>
              <a:rPr lang="en-US" dirty="0"/>
              <a:t>Electric generator and motor</a:t>
            </a:r>
          </a:p>
          <a:p>
            <a:pPr marL="0" indent="0">
              <a:buNone/>
            </a:pPr>
            <a:r>
              <a:rPr lang="en-US" dirty="0"/>
              <a:t>Steam engine</a:t>
            </a:r>
          </a:p>
          <a:p>
            <a:pPr marL="0" indent="0">
              <a:buNone/>
            </a:pPr>
            <a:r>
              <a:rPr lang="en-US" dirty="0"/>
              <a:t>Railroad</a:t>
            </a:r>
          </a:p>
          <a:p>
            <a:pPr marL="0" indent="0">
              <a:buNone/>
            </a:pPr>
            <a:r>
              <a:rPr lang="en-US" dirty="0"/>
              <a:t>Light bulb</a:t>
            </a:r>
          </a:p>
          <a:p>
            <a:pPr marL="0" indent="0">
              <a:buNone/>
            </a:pPr>
            <a:r>
              <a:rPr lang="en-US" dirty="0"/>
              <a:t>Motor car</a:t>
            </a:r>
          </a:p>
          <a:p>
            <a:pPr marL="0" indent="0">
              <a:buNone/>
            </a:pPr>
            <a:r>
              <a:rPr lang="en-US" dirty="0" err="1"/>
              <a:t>Aeroplane</a:t>
            </a:r>
            <a:endParaRPr lang="en-US" dirty="0"/>
          </a:p>
          <a:p>
            <a:pPr marL="0" indent="0">
              <a:buNone/>
            </a:pPr>
            <a:r>
              <a:rPr lang="en-US" dirty="0"/>
              <a:t>Telephone</a:t>
            </a:r>
          </a:p>
          <a:p>
            <a:pPr marL="0" indent="0">
              <a:buNone/>
            </a:pPr>
            <a:r>
              <a:rPr lang="en-US" dirty="0"/>
              <a:t>Television</a:t>
            </a:r>
          </a:p>
          <a:p>
            <a:pPr marL="0" indent="0">
              <a:buNone/>
            </a:pPr>
            <a:r>
              <a:rPr lang="en-US" dirty="0"/>
              <a:t>Traveler’s check</a:t>
            </a:r>
          </a:p>
          <a:p>
            <a:pPr marL="0" indent="0">
              <a:buNone/>
            </a:pPr>
            <a:endParaRPr lang="en-US" dirty="0"/>
          </a:p>
          <a:p>
            <a:pPr marL="0" indent="0">
              <a:buNone/>
            </a:pPr>
            <a:endParaRPr lang="en-US" dirty="0"/>
          </a:p>
          <a:p>
            <a:pPr marL="0" indent="0">
              <a:buNone/>
            </a:pPr>
            <a:r>
              <a:rPr lang="en-US" dirty="0"/>
              <a:t>Pocket radio</a:t>
            </a:r>
          </a:p>
          <a:p>
            <a:pPr marL="0" indent="0">
              <a:buNone/>
            </a:pPr>
            <a:r>
              <a:rPr lang="en-US" dirty="0"/>
              <a:t>Nuclear power</a:t>
            </a:r>
          </a:p>
          <a:p>
            <a:pPr marL="0" indent="0">
              <a:buNone/>
            </a:pPr>
            <a:r>
              <a:rPr lang="en-US" dirty="0"/>
              <a:t>ATM</a:t>
            </a:r>
          </a:p>
          <a:p>
            <a:pPr marL="0" indent="0">
              <a:buNone/>
            </a:pPr>
            <a:r>
              <a:rPr lang="en-US" dirty="0"/>
              <a:t>Portable phone</a:t>
            </a:r>
          </a:p>
          <a:p>
            <a:pPr marL="0" indent="0">
              <a:buNone/>
            </a:pPr>
            <a:r>
              <a:rPr lang="en-US" dirty="0"/>
              <a:t>Personal computer</a:t>
            </a:r>
          </a:p>
          <a:p>
            <a:pPr marL="0" indent="0">
              <a:buNone/>
            </a:pPr>
            <a:r>
              <a:rPr lang="en-US" dirty="0"/>
              <a:t>Smart phone</a:t>
            </a:r>
          </a:p>
          <a:p>
            <a:pPr marL="0" indent="0">
              <a:buNone/>
            </a:pPr>
            <a:r>
              <a:rPr lang="en-US" dirty="0"/>
              <a:t>Internet</a:t>
            </a:r>
          </a:p>
          <a:p>
            <a:pPr marL="0" indent="0">
              <a:buNone/>
            </a:pPr>
            <a:r>
              <a:rPr lang="en-US" dirty="0"/>
              <a:t>Search</a:t>
            </a:r>
          </a:p>
          <a:p>
            <a:pPr marL="0" indent="0">
              <a:buNone/>
            </a:pPr>
            <a:r>
              <a:rPr lang="en-US" dirty="0"/>
              <a:t>Social Media?</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765931B-9F22-CD4C-8BD8-ACE20E4821C0}"/>
              </a:ext>
            </a:extLst>
          </p:cNvPr>
          <p:cNvSpPr>
            <a:spLocks noGrp="1"/>
          </p:cNvSpPr>
          <p:nvPr>
            <p:ph type="sldNum" sz="quarter" idx="12"/>
          </p:nvPr>
        </p:nvSpPr>
        <p:spPr/>
        <p:txBody>
          <a:bodyPr/>
          <a:lstStyle/>
          <a:p>
            <a:fld id="{5CE94989-17EB-A04A-97E8-810FD4374C88}" type="slidenum">
              <a:rPr lang="en-US" smtClean="0"/>
              <a:t>8</a:t>
            </a:fld>
            <a:endParaRPr lang="en-US"/>
          </a:p>
        </p:txBody>
      </p:sp>
    </p:spTree>
    <p:extLst>
      <p:ext uri="{BB962C8B-B14F-4D97-AF65-F5344CB8AC3E}">
        <p14:creationId xmlns:p14="http://schemas.microsoft.com/office/powerpoint/2010/main" val="272719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5BD2-5481-DF4A-8392-7E154351B933}"/>
              </a:ext>
            </a:extLst>
          </p:cNvPr>
          <p:cNvSpPr>
            <a:spLocks noGrp="1"/>
          </p:cNvSpPr>
          <p:nvPr>
            <p:ph type="title"/>
          </p:nvPr>
        </p:nvSpPr>
        <p:spPr/>
        <p:txBody>
          <a:bodyPr>
            <a:noAutofit/>
          </a:bodyPr>
          <a:lstStyle/>
          <a:p>
            <a:r>
              <a:rPr lang="en-US" sz="4800" b="1" dirty="0"/>
              <a:t>Stories from Arthur D. Little – the STAR diagram </a:t>
            </a:r>
          </a:p>
        </p:txBody>
      </p:sp>
      <p:sp>
        <p:nvSpPr>
          <p:cNvPr id="3" name="Content Placeholder 2">
            <a:extLst>
              <a:ext uri="{FF2B5EF4-FFF2-40B4-BE49-F238E27FC236}">
                <a16:creationId xmlns:a16="http://schemas.microsoft.com/office/drawing/2014/main" id="{8A4C3581-4820-8242-9CB2-2864ACE32423}"/>
              </a:ext>
            </a:extLst>
          </p:cNvPr>
          <p:cNvSpPr>
            <a:spLocks noGrp="1"/>
          </p:cNvSpPr>
          <p:nvPr>
            <p:ph idx="1"/>
          </p:nvPr>
        </p:nvSpPr>
        <p:spPr/>
        <p:txBody>
          <a:bodyPr>
            <a:normAutofit/>
          </a:bodyPr>
          <a:lstStyle/>
          <a:p>
            <a:pPr marL="0" indent="0">
              <a:buNone/>
            </a:pPr>
            <a:r>
              <a:rPr lang="en-US" sz="4000" dirty="0"/>
              <a:t>	Cell phone				Smart phone</a:t>
            </a:r>
          </a:p>
        </p:txBody>
      </p:sp>
      <p:grpSp>
        <p:nvGrpSpPr>
          <p:cNvPr id="4" name="Group 3">
            <a:extLst>
              <a:ext uri="{FF2B5EF4-FFF2-40B4-BE49-F238E27FC236}">
                <a16:creationId xmlns:a16="http://schemas.microsoft.com/office/drawing/2014/main" id="{C8B2C2F7-858F-6046-AEBB-E02F3B3E215C}"/>
              </a:ext>
            </a:extLst>
          </p:cNvPr>
          <p:cNvGrpSpPr/>
          <p:nvPr/>
        </p:nvGrpSpPr>
        <p:grpSpPr>
          <a:xfrm>
            <a:off x="587187" y="2631506"/>
            <a:ext cx="4523011" cy="3339585"/>
            <a:chOff x="587187" y="2631506"/>
            <a:chExt cx="4523011" cy="3339585"/>
          </a:xfrm>
        </p:grpSpPr>
        <p:sp>
          <p:nvSpPr>
            <p:cNvPr id="6" name="Up Arrow 5">
              <a:extLst>
                <a:ext uri="{FF2B5EF4-FFF2-40B4-BE49-F238E27FC236}">
                  <a16:creationId xmlns:a16="http://schemas.microsoft.com/office/drawing/2014/main" id="{039DE191-62B0-8845-A38C-BCBE55B6125E}"/>
                </a:ext>
              </a:extLst>
            </p:cNvPr>
            <p:cNvSpPr/>
            <p:nvPr/>
          </p:nvSpPr>
          <p:spPr>
            <a:xfrm>
              <a:off x="2904564" y="2847602"/>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55EF26EF-5729-514F-9045-FF8D95FE2C6F}"/>
                </a:ext>
              </a:extLst>
            </p:cNvPr>
            <p:cNvSpPr/>
            <p:nvPr/>
          </p:nvSpPr>
          <p:spPr>
            <a:xfrm rot="16200000">
              <a:off x="2102877" y="3672354"/>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36116B5E-10E0-604F-A26B-0F7B124FFB8C}"/>
                </a:ext>
              </a:extLst>
            </p:cNvPr>
            <p:cNvSpPr/>
            <p:nvPr/>
          </p:nvSpPr>
          <p:spPr>
            <a:xfrm rot="18616242">
              <a:off x="2309457" y="3137294"/>
              <a:ext cx="105481"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3EDA48AA-7E3F-D144-8191-5711A6BF77C4}"/>
                </a:ext>
              </a:extLst>
            </p:cNvPr>
            <p:cNvSpPr/>
            <p:nvPr/>
          </p:nvSpPr>
          <p:spPr>
            <a:xfrm rot="13617494">
              <a:off x="2340994" y="4219343"/>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013F1F-7305-6A48-84AA-4FB1D279D1AB}"/>
                </a:ext>
              </a:extLst>
            </p:cNvPr>
            <p:cNvSpPr txBox="1"/>
            <p:nvPr/>
          </p:nvSpPr>
          <p:spPr>
            <a:xfrm>
              <a:off x="2931460" y="2631506"/>
              <a:ext cx="1255059" cy="369332"/>
            </a:xfrm>
            <a:prstGeom prst="rect">
              <a:avLst/>
            </a:prstGeom>
            <a:noFill/>
          </p:spPr>
          <p:txBody>
            <a:bodyPr wrap="square" rtlCol="0">
              <a:spAutoFit/>
            </a:bodyPr>
            <a:lstStyle/>
            <a:p>
              <a:pPr algn="ctr"/>
              <a:r>
                <a:rPr lang="en-US" dirty="0"/>
                <a:t>Compact</a:t>
              </a:r>
            </a:p>
          </p:txBody>
        </p:sp>
        <p:sp>
          <p:nvSpPr>
            <p:cNvPr id="27" name="TextBox 26">
              <a:extLst>
                <a:ext uri="{FF2B5EF4-FFF2-40B4-BE49-F238E27FC236}">
                  <a16:creationId xmlns:a16="http://schemas.microsoft.com/office/drawing/2014/main" id="{60CA181C-C7A0-2E44-A706-A13E6346C9AC}"/>
                </a:ext>
              </a:extLst>
            </p:cNvPr>
            <p:cNvSpPr txBox="1"/>
            <p:nvPr/>
          </p:nvSpPr>
          <p:spPr>
            <a:xfrm>
              <a:off x="1008528" y="3000838"/>
              <a:ext cx="1255059" cy="369332"/>
            </a:xfrm>
            <a:prstGeom prst="rect">
              <a:avLst/>
            </a:prstGeom>
            <a:noFill/>
          </p:spPr>
          <p:txBody>
            <a:bodyPr wrap="square" rtlCol="0">
              <a:spAutoFit/>
            </a:bodyPr>
            <a:lstStyle/>
            <a:p>
              <a:pPr algn="ctr"/>
              <a:r>
                <a:rPr lang="en-US" dirty="0"/>
                <a:t>Easy to use</a:t>
              </a:r>
            </a:p>
          </p:txBody>
        </p:sp>
        <p:sp>
          <p:nvSpPr>
            <p:cNvPr id="30" name="TextBox 29">
              <a:extLst>
                <a:ext uri="{FF2B5EF4-FFF2-40B4-BE49-F238E27FC236}">
                  <a16:creationId xmlns:a16="http://schemas.microsoft.com/office/drawing/2014/main" id="{897F3C75-195A-C24F-8A28-B553281F1AFD}"/>
                </a:ext>
              </a:extLst>
            </p:cNvPr>
            <p:cNvSpPr txBox="1"/>
            <p:nvPr/>
          </p:nvSpPr>
          <p:spPr>
            <a:xfrm>
              <a:off x="587187" y="4569661"/>
              <a:ext cx="1255059" cy="369332"/>
            </a:xfrm>
            <a:prstGeom prst="rect">
              <a:avLst/>
            </a:prstGeom>
            <a:noFill/>
          </p:spPr>
          <p:txBody>
            <a:bodyPr wrap="square" rtlCol="0">
              <a:spAutoFit/>
            </a:bodyPr>
            <a:lstStyle/>
            <a:p>
              <a:pPr algn="ctr"/>
              <a:r>
                <a:rPr lang="en-US" dirty="0"/>
                <a:t>Light</a:t>
              </a:r>
            </a:p>
          </p:txBody>
        </p:sp>
        <p:sp>
          <p:nvSpPr>
            <p:cNvPr id="32" name="TextBox 31">
              <a:extLst>
                <a:ext uri="{FF2B5EF4-FFF2-40B4-BE49-F238E27FC236}">
                  <a16:creationId xmlns:a16="http://schemas.microsoft.com/office/drawing/2014/main" id="{B26740C5-CD6B-A641-BED2-6786F49A7F2A}"/>
                </a:ext>
              </a:extLst>
            </p:cNvPr>
            <p:cNvSpPr txBox="1"/>
            <p:nvPr/>
          </p:nvSpPr>
          <p:spPr>
            <a:xfrm>
              <a:off x="1188252" y="5601759"/>
              <a:ext cx="1572877" cy="369332"/>
            </a:xfrm>
            <a:prstGeom prst="rect">
              <a:avLst/>
            </a:prstGeom>
            <a:noFill/>
          </p:spPr>
          <p:txBody>
            <a:bodyPr wrap="square" rtlCol="0">
              <a:spAutoFit/>
            </a:bodyPr>
            <a:lstStyle/>
            <a:p>
              <a:pPr algn="ctr"/>
              <a:r>
                <a:rPr lang="en-US" dirty="0"/>
                <a:t>Large network</a:t>
              </a:r>
            </a:p>
          </p:txBody>
        </p:sp>
        <p:sp>
          <p:nvSpPr>
            <p:cNvPr id="42" name="Up Arrow 41">
              <a:extLst>
                <a:ext uri="{FF2B5EF4-FFF2-40B4-BE49-F238E27FC236}">
                  <a16:creationId xmlns:a16="http://schemas.microsoft.com/office/drawing/2014/main" id="{CE81366A-294D-D448-8565-711EF16F73D4}"/>
                </a:ext>
              </a:extLst>
            </p:cNvPr>
            <p:cNvSpPr/>
            <p:nvPr/>
          </p:nvSpPr>
          <p:spPr>
            <a:xfrm rot="2834210">
              <a:off x="3515973" y="3124452"/>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44CA57A-6A5C-864B-A33F-EE79178D2DF5}"/>
                </a:ext>
              </a:extLst>
            </p:cNvPr>
            <p:cNvSpPr txBox="1"/>
            <p:nvPr/>
          </p:nvSpPr>
          <p:spPr>
            <a:xfrm>
              <a:off x="3855139" y="3605507"/>
              <a:ext cx="1255059" cy="369332"/>
            </a:xfrm>
            <a:prstGeom prst="rect">
              <a:avLst/>
            </a:prstGeom>
            <a:noFill/>
          </p:spPr>
          <p:txBody>
            <a:bodyPr wrap="square" rtlCol="0">
              <a:spAutoFit/>
            </a:bodyPr>
            <a:lstStyle/>
            <a:p>
              <a:pPr algn="ctr"/>
              <a:r>
                <a:rPr lang="en-US" dirty="0"/>
                <a:t>Affordable</a:t>
              </a:r>
            </a:p>
          </p:txBody>
        </p:sp>
      </p:grpSp>
      <p:sp>
        <p:nvSpPr>
          <p:cNvPr id="44" name="Up Arrow 43">
            <a:extLst>
              <a:ext uri="{FF2B5EF4-FFF2-40B4-BE49-F238E27FC236}">
                <a16:creationId xmlns:a16="http://schemas.microsoft.com/office/drawing/2014/main" id="{6652B49F-E1A8-C745-8332-20A06E4C5B3F}"/>
              </a:ext>
            </a:extLst>
          </p:cNvPr>
          <p:cNvSpPr/>
          <p:nvPr/>
        </p:nvSpPr>
        <p:spPr>
          <a:xfrm rot="2834210">
            <a:off x="8833986" y="3740384"/>
            <a:ext cx="155573" cy="869797"/>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6F25B061-8F91-074B-8E3D-98A858050917}"/>
              </a:ext>
            </a:extLst>
          </p:cNvPr>
          <p:cNvGrpSpPr/>
          <p:nvPr/>
        </p:nvGrpSpPr>
        <p:grpSpPr>
          <a:xfrm>
            <a:off x="6229631" y="2920760"/>
            <a:ext cx="5511099" cy="3103652"/>
            <a:chOff x="6229631" y="2920760"/>
            <a:chExt cx="5511099" cy="3103652"/>
          </a:xfrm>
        </p:grpSpPr>
        <p:sp>
          <p:nvSpPr>
            <p:cNvPr id="17" name="Up Arrow 16">
              <a:extLst>
                <a:ext uri="{FF2B5EF4-FFF2-40B4-BE49-F238E27FC236}">
                  <a16:creationId xmlns:a16="http://schemas.microsoft.com/office/drawing/2014/main" id="{C9DDCC19-E56A-514E-B998-A1762580B21F}"/>
                </a:ext>
              </a:extLst>
            </p:cNvPr>
            <p:cNvSpPr/>
            <p:nvPr/>
          </p:nvSpPr>
          <p:spPr>
            <a:xfrm>
              <a:off x="8453717" y="3437984"/>
              <a:ext cx="170598" cy="1025460"/>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id="{5B614614-711B-9448-9328-1A7D55934CD0}"/>
                </a:ext>
              </a:extLst>
            </p:cNvPr>
            <p:cNvSpPr/>
            <p:nvPr/>
          </p:nvSpPr>
          <p:spPr>
            <a:xfrm rot="16200000">
              <a:off x="7864683" y="3864869"/>
              <a:ext cx="146690" cy="12106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a:extLst>
                <a:ext uri="{FF2B5EF4-FFF2-40B4-BE49-F238E27FC236}">
                  <a16:creationId xmlns:a16="http://schemas.microsoft.com/office/drawing/2014/main" id="{3AF92F13-B99D-0E45-A999-7475A183D88A}"/>
                </a:ext>
              </a:extLst>
            </p:cNvPr>
            <p:cNvSpPr/>
            <p:nvPr/>
          </p:nvSpPr>
          <p:spPr>
            <a:xfrm rot="18616242">
              <a:off x="8058732" y="3616524"/>
              <a:ext cx="158932" cy="1102160"/>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a:extLst>
                <a:ext uri="{FF2B5EF4-FFF2-40B4-BE49-F238E27FC236}">
                  <a16:creationId xmlns:a16="http://schemas.microsoft.com/office/drawing/2014/main" id="{7DF2208A-BB4D-3F44-B3D4-0576732AA154}"/>
                </a:ext>
              </a:extLst>
            </p:cNvPr>
            <p:cNvSpPr/>
            <p:nvPr/>
          </p:nvSpPr>
          <p:spPr>
            <a:xfrm rot="7925059">
              <a:off x="9043443" y="4207029"/>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a:extLst>
                <a:ext uri="{FF2B5EF4-FFF2-40B4-BE49-F238E27FC236}">
                  <a16:creationId xmlns:a16="http://schemas.microsoft.com/office/drawing/2014/main" id="{86AAAFB7-A58E-274B-98E0-FC384E7FBBB3}"/>
                </a:ext>
              </a:extLst>
            </p:cNvPr>
            <p:cNvSpPr/>
            <p:nvPr/>
          </p:nvSpPr>
          <p:spPr>
            <a:xfrm rot="13617494">
              <a:off x="7890147" y="4231810"/>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a:extLst>
                <a:ext uri="{FF2B5EF4-FFF2-40B4-BE49-F238E27FC236}">
                  <a16:creationId xmlns:a16="http://schemas.microsoft.com/office/drawing/2014/main" id="{F2B82362-3264-844F-A738-F7976767F4B3}"/>
                </a:ext>
              </a:extLst>
            </p:cNvPr>
            <p:cNvSpPr/>
            <p:nvPr/>
          </p:nvSpPr>
          <p:spPr>
            <a:xfrm rot="5400000">
              <a:off x="9237434" y="3676956"/>
              <a:ext cx="179294" cy="1603375"/>
            </a:xfrm>
            <a:prstGeom prst="upArrow">
              <a:avLst>
                <a:gd name="adj1" fmla="val 5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603BF3E-3FCA-EB45-8007-56BD13B69B6C}"/>
                </a:ext>
              </a:extLst>
            </p:cNvPr>
            <p:cNvSpPr txBox="1"/>
            <p:nvPr/>
          </p:nvSpPr>
          <p:spPr>
            <a:xfrm>
              <a:off x="7995134" y="2920760"/>
              <a:ext cx="1255059" cy="369332"/>
            </a:xfrm>
            <a:prstGeom prst="rect">
              <a:avLst/>
            </a:prstGeom>
            <a:noFill/>
          </p:spPr>
          <p:txBody>
            <a:bodyPr wrap="square" rtlCol="0">
              <a:spAutoFit/>
            </a:bodyPr>
            <a:lstStyle/>
            <a:p>
              <a:pPr algn="ctr"/>
              <a:r>
                <a:rPr lang="en-US" dirty="0"/>
                <a:t>Compact</a:t>
              </a:r>
            </a:p>
          </p:txBody>
        </p:sp>
        <p:sp>
          <p:nvSpPr>
            <p:cNvPr id="29" name="TextBox 28">
              <a:extLst>
                <a:ext uri="{FF2B5EF4-FFF2-40B4-BE49-F238E27FC236}">
                  <a16:creationId xmlns:a16="http://schemas.microsoft.com/office/drawing/2014/main" id="{8861B1E2-435F-6944-AC74-FDFC43FDD53D}"/>
                </a:ext>
              </a:extLst>
            </p:cNvPr>
            <p:cNvSpPr txBox="1"/>
            <p:nvPr/>
          </p:nvSpPr>
          <p:spPr>
            <a:xfrm>
              <a:off x="6806337" y="3421461"/>
              <a:ext cx="1255059" cy="369332"/>
            </a:xfrm>
            <a:prstGeom prst="rect">
              <a:avLst/>
            </a:prstGeom>
            <a:noFill/>
          </p:spPr>
          <p:txBody>
            <a:bodyPr wrap="square" rtlCol="0">
              <a:spAutoFit/>
            </a:bodyPr>
            <a:lstStyle/>
            <a:p>
              <a:pPr algn="ctr"/>
              <a:r>
                <a:rPr lang="en-US" dirty="0"/>
                <a:t>Easy to use</a:t>
              </a:r>
            </a:p>
          </p:txBody>
        </p:sp>
        <p:sp>
          <p:nvSpPr>
            <p:cNvPr id="31" name="TextBox 30">
              <a:extLst>
                <a:ext uri="{FF2B5EF4-FFF2-40B4-BE49-F238E27FC236}">
                  <a16:creationId xmlns:a16="http://schemas.microsoft.com/office/drawing/2014/main" id="{BF7EC991-A275-194A-82BE-13EC506F9B34}"/>
                </a:ext>
              </a:extLst>
            </p:cNvPr>
            <p:cNvSpPr txBox="1"/>
            <p:nvPr/>
          </p:nvSpPr>
          <p:spPr>
            <a:xfrm>
              <a:off x="6477384" y="4613408"/>
              <a:ext cx="1255059" cy="369332"/>
            </a:xfrm>
            <a:prstGeom prst="rect">
              <a:avLst/>
            </a:prstGeom>
            <a:noFill/>
          </p:spPr>
          <p:txBody>
            <a:bodyPr wrap="square" rtlCol="0">
              <a:spAutoFit/>
            </a:bodyPr>
            <a:lstStyle/>
            <a:p>
              <a:pPr algn="ctr"/>
              <a:r>
                <a:rPr lang="en-US" dirty="0"/>
                <a:t>Light</a:t>
              </a:r>
            </a:p>
          </p:txBody>
        </p:sp>
        <p:sp>
          <p:nvSpPr>
            <p:cNvPr id="33" name="TextBox 32">
              <a:extLst>
                <a:ext uri="{FF2B5EF4-FFF2-40B4-BE49-F238E27FC236}">
                  <a16:creationId xmlns:a16="http://schemas.microsoft.com/office/drawing/2014/main" id="{F16E306B-28C5-6D47-AC61-4AB42190A44A}"/>
                </a:ext>
              </a:extLst>
            </p:cNvPr>
            <p:cNvSpPr txBox="1"/>
            <p:nvPr/>
          </p:nvSpPr>
          <p:spPr>
            <a:xfrm>
              <a:off x="6229631" y="5646791"/>
              <a:ext cx="1572877" cy="369332"/>
            </a:xfrm>
            <a:prstGeom prst="rect">
              <a:avLst/>
            </a:prstGeom>
            <a:noFill/>
          </p:spPr>
          <p:txBody>
            <a:bodyPr wrap="square" rtlCol="0">
              <a:spAutoFit/>
            </a:bodyPr>
            <a:lstStyle/>
            <a:p>
              <a:pPr algn="ctr"/>
              <a:r>
                <a:rPr lang="en-US" dirty="0"/>
                <a:t>Large network</a:t>
              </a:r>
            </a:p>
          </p:txBody>
        </p:sp>
        <p:sp>
          <p:nvSpPr>
            <p:cNvPr id="34" name="TextBox 33">
              <a:extLst>
                <a:ext uri="{FF2B5EF4-FFF2-40B4-BE49-F238E27FC236}">
                  <a16:creationId xmlns:a16="http://schemas.microsoft.com/office/drawing/2014/main" id="{D02D4EFB-7BDC-C145-B022-A3B99723B129}"/>
                </a:ext>
              </a:extLst>
            </p:cNvPr>
            <p:cNvSpPr txBox="1"/>
            <p:nvPr/>
          </p:nvSpPr>
          <p:spPr>
            <a:xfrm>
              <a:off x="9349757" y="4506826"/>
              <a:ext cx="1903432" cy="369332"/>
            </a:xfrm>
            <a:prstGeom prst="rect">
              <a:avLst/>
            </a:prstGeom>
            <a:noFill/>
          </p:spPr>
          <p:txBody>
            <a:bodyPr wrap="square" rtlCol="0">
              <a:spAutoFit/>
            </a:bodyPr>
            <a:lstStyle/>
            <a:p>
              <a:pPr algn="ctr"/>
              <a:r>
                <a:rPr lang="en-US" dirty="0"/>
                <a:t>Mobile computing</a:t>
              </a:r>
            </a:p>
          </p:txBody>
        </p:sp>
        <p:sp>
          <p:nvSpPr>
            <p:cNvPr id="35" name="Lightning Bolt 34">
              <a:extLst>
                <a:ext uri="{FF2B5EF4-FFF2-40B4-BE49-F238E27FC236}">
                  <a16:creationId xmlns:a16="http://schemas.microsoft.com/office/drawing/2014/main" id="{8EA19D53-5C9E-5047-A2F6-CE43CD17235D}"/>
                </a:ext>
              </a:extLst>
            </p:cNvPr>
            <p:cNvSpPr/>
            <p:nvPr/>
          </p:nvSpPr>
          <p:spPr>
            <a:xfrm flipH="1">
              <a:off x="11216011" y="4366555"/>
              <a:ext cx="524719" cy="64231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0872C38-9C21-B545-BB1A-86DB0CF47DBA}"/>
                </a:ext>
              </a:extLst>
            </p:cNvPr>
            <p:cNvSpPr txBox="1"/>
            <p:nvPr/>
          </p:nvSpPr>
          <p:spPr>
            <a:xfrm>
              <a:off x="9125478" y="5555996"/>
              <a:ext cx="1894311" cy="369332"/>
            </a:xfrm>
            <a:prstGeom prst="rect">
              <a:avLst/>
            </a:prstGeom>
            <a:solidFill>
              <a:schemeClr val="bg1"/>
            </a:solidFill>
          </p:spPr>
          <p:txBody>
            <a:bodyPr wrap="square" rtlCol="0">
              <a:spAutoFit/>
            </a:bodyPr>
            <a:lstStyle/>
            <a:p>
              <a:pPr algn="ctr"/>
              <a:r>
                <a:rPr lang="en-US" dirty="0"/>
                <a:t>Mobile Internet</a:t>
              </a:r>
            </a:p>
          </p:txBody>
        </p:sp>
        <p:sp>
          <p:nvSpPr>
            <p:cNvPr id="37" name="Lightning Bolt 36">
              <a:extLst>
                <a:ext uri="{FF2B5EF4-FFF2-40B4-BE49-F238E27FC236}">
                  <a16:creationId xmlns:a16="http://schemas.microsoft.com/office/drawing/2014/main" id="{184F0CB7-009D-5041-8360-5C9DEDF045C7}"/>
                </a:ext>
              </a:extLst>
            </p:cNvPr>
            <p:cNvSpPr/>
            <p:nvPr/>
          </p:nvSpPr>
          <p:spPr>
            <a:xfrm flipH="1">
              <a:off x="10812320" y="5382099"/>
              <a:ext cx="569975" cy="64231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E1F903D-B2F5-FF4D-956E-3A865678D7BB}"/>
                </a:ext>
              </a:extLst>
            </p:cNvPr>
            <p:cNvSpPr txBox="1"/>
            <p:nvPr/>
          </p:nvSpPr>
          <p:spPr>
            <a:xfrm>
              <a:off x="7807724" y="3360709"/>
              <a:ext cx="577052" cy="461665"/>
            </a:xfrm>
            <a:prstGeom prst="rect">
              <a:avLst/>
            </a:prstGeom>
            <a:noFill/>
          </p:spPr>
          <p:txBody>
            <a:bodyPr wrap="square" rtlCol="0">
              <a:spAutoFit/>
            </a:bodyPr>
            <a:lstStyle/>
            <a:p>
              <a:pPr algn="ctr"/>
              <a:r>
                <a:rPr lang="en-US" sz="2400" b="1" dirty="0"/>
                <a:t>?</a:t>
              </a:r>
            </a:p>
          </p:txBody>
        </p:sp>
        <p:sp>
          <p:nvSpPr>
            <p:cNvPr id="45" name="TextBox 44">
              <a:extLst>
                <a:ext uri="{FF2B5EF4-FFF2-40B4-BE49-F238E27FC236}">
                  <a16:creationId xmlns:a16="http://schemas.microsoft.com/office/drawing/2014/main" id="{522F8F69-D588-4348-98AB-3C9883082B86}"/>
                </a:ext>
              </a:extLst>
            </p:cNvPr>
            <p:cNvSpPr txBox="1"/>
            <p:nvPr/>
          </p:nvSpPr>
          <p:spPr>
            <a:xfrm>
              <a:off x="9422523" y="3596904"/>
              <a:ext cx="1255059" cy="369332"/>
            </a:xfrm>
            <a:prstGeom prst="rect">
              <a:avLst/>
            </a:prstGeom>
            <a:noFill/>
          </p:spPr>
          <p:txBody>
            <a:bodyPr wrap="square" rtlCol="0">
              <a:spAutoFit/>
            </a:bodyPr>
            <a:lstStyle/>
            <a:p>
              <a:pPr algn="ctr"/>
              <a:r>
                <a:rPr lang="en-US" dirty="0"/>
                <a:t>Affordable</a:t>
              </a:r>
            </a:p>
          </p:txBody>
        </p:sp>
        <p:sp>
          <p:nvSpPr>
            <p:cNvPr id="46" name="TextBox 45">
              <a:extLst>
                <a:ext uri="{FF2B5EF4-FFF2-40B4-BE49-F238E27FC236}">
                  <a16:creationId xmlns:a16="http://schemas.microsoft.com/office/drawing/2014/main" id="{93694F53-02F7-9A46-BE28-F372DA3FA998}"/>
                </a:ext>
              </a:extLst>
            </p:cNvPr>
            <p:cNvSpPr txBox="1"/>
            <p:nvPr/>
          </p:nvSpPr>
          <p:spPr>
            <a:xfrm>
              <a:off x="10576286" y="3550737"/>
              <a:ext cx="345195" cy="461665"/>
            </a:xfrm>
            <a:prstGeom prst="rect">
              <a:avLst/>
            </a:prstGeom>
            <a:noFill/>
          </p:spPr>
          <p:txBody>
            <a:bodyPr wrap="square" rtlCol="0">
              <a:spAutoFit/>
            </a:bodyPr>
            <a:lstStyle/>
            <a:p>
              <a:pPr algn="ctr"/>
              <a:r>
                <a:rPr lang="en-US" sz="2400" b="1" dirty="0"/>
                <a:t>?</a:t>
              </a:r>
            </a:p>
          </p:txBody>
        </p:sp>
      </p:grpSp>
      <p:sp>
        <p:nvSpPr>
          <p:cNvPr id="38" name="TextBox 37">
            <a:extLst>
              <a:ext uri="{FF2B5EF4-FFF2-40B4-BE49-F238E27FC236}">
                <a16:creationId xmlns:a16="http://schemas.microsoft.com/office/drawing/2014/main" id="{1F4E109E-71CE-664E-A807-6AADA0D7D2C7}"/>
              </a:ext>
            </a:extLst>
          </p:cNvPr>
          <p:cNvSpPr txBox="1"/>
          <p:nvPr/>
        </p:nvSpPr>
        <p:spPr>
          <a:xfrm>
            <a:off x="8930496" y="2859974"/>
            <a:ext cx="577052" cy="461665"/>
          </a:xfrm>
          <a:prstGeom prst="rect">
            <a:avLst/>
          </a:prstGeom>
          <a:noFill/>
        </p:spPr>
        <p:txBody>
          <a:bodyPr wrap="square" rtlCol="0">
            <a:spAutoFit/>
          </a:bodyPr>
          <a:lstStyle/>
          <a:p>
            <a:pPr algn="ctr"/>
            <a:r>
              <a:rPr lang="en-US" sz="2400" b="1" dirty="0"/>
              <a:t>?</a:t>
            </a:r>
          </a:p>
        </p:txBody>
      </p:sp>
      <p:sp>
        <p:nvSpPr>
          <p:cNvPr id="39" name="TextBox 38">
            <a:extLst>
              <a:ext uri="{FF2B5EF4-FFF2-40B4-BE49-F238E27FC236}">
                <a16:creationId xmlns:a16="http://schemas.microsoft.com/office/drawing/2014/main" id="{DDD92548-3B60-084F-B082-743AE477A361}"/>
              </a:ext>
            </a:extLst>
          </p:cNvPr>
          <p:cNvSpPr txBox="1"/>
          <p:nvPr/>
        </p:nvSpPr>
        <p:spPr>
          <a:xfrm>
            <a:off x="7213684" y="4576786"/>
            <a:ext cx="577052" cy="461665"/>
          </a:xfrm>
          <a:prstGeom prst="rect">
            <a:avLst/>
          </a:prstGeom>
          <a:noFill/>
        </p:spPr>
        <p:txBody>
          <a:bodyPr wrap="square" rtlCol="0">
            <a:spAutoFit/>
          </a:bodyPr>
          <a:lstStyle/>
          <a:p>
            <a:pPr algn="ctr"/>
            <a:r>
              <a:rPr lang="en-US" sz="2400" b="1" dirty="0"/>
              <a:t>?</a:t>
            </a:r>
          </a:p>
        </p:txBody>
      </p:sp>
      <p:sp>
        <p:nvSpPr>
          <p:cNvPr id="5" name="Slide Number Placeholder 4">
            <a:extLst>
              <a:ext uri="{FF2B5EF4-FFF2-40B4-BE49-F238E27FC236}">
                <a16:creationId xmlns:a16="http://schemas.microsoft.com/office/drawing/2014/main" id="{4CCE3672-8EF6-9A43-BE15-A40B8D1A0E79}"/>
              </a:ext>
            </a:extLst>
          </p:cNvPr>
          <p:cNvSpPr>
            <a:spLocks noGrp="1"/>
          </p:cNvSpPr>
          <p:nvPr>
            <p:ph type="sldNum" sz="quarter" idx="12"/>
          </p:nvPr>
        </p:nvSpPr>
        <p:spPr/>
        <p:txBody>
          <a:bodyPr/>
          <a:lstStyle/>
          <a:p>
            <a:fld id="{5CE94989-17EB-A04A-97E8-810FD4374C88}" type="slidenum">
              <a:rPr lang="en-US" smtClean="0"/>
              <a:t>9</a:t>
            </a:fld>
            <a:endParaRPr lang="en-US"/>
          </a:p>
        </p:txBody>
      </p:sp>
    </p:spTree>
    <p:extLst>
      <p:ext uri="{BB962C8B-B14F-4D97-AF65-F5344CB8AC3E}">
        <p14:creationId xmlns:p14="http://schemas.microsoft.com/office/powerpoint/2010/main" val="326488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11372</TotalTime>
  <Words>3603</Words>
  <Application>Microsoft Macintosh PowerPoint</Application>
  <PresentationFormat>Widescreen</PresentationFormat>
  <Paragraphs>379</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Creativity and Innovation</vt:lpstr>
      <vt:lpstr>Definitions</vt:lpstr>
      <vt:lpstr>Some of mankind’s early creations and innovations</vt:lpstr>
      <vt:lpstr>Fast forward to the present </vt:lpstr>
      <vt:lpstr>But first– the way to turn creativity into money, which is through the greatest innovation of all…</vt:lpstr>
      <vt:lpstr>PowerPoint Presentation</vt:lpstr>
      <vt:lpstr>PowerPoint Presentation</vt:lpstr>
      <vt:lpstr>Great Innovations of the last 200 years</vt:lpstr>
      <vt:lpstr>Stories from Arthur D. Little – the STAR diagram </vt:lpstr>
      <vt:lpstr>Where do innovations come from?</vt:lpstr>
      <vt:lpstr>The innovation process</vt:lpstr>
      <vt:lpstr>Where do the creative insights come from?</vt:lpstr>
      <vt:lpstr>PowerPoint Presentation</vt:lpstr>
      <vt:lpstr>PowerPoint Presentation</vt:lpstr>
      <vt:lpstr>PowerPoint Presentation</vt:lpstr>
      <vt:lpstr>PowerPoint Presentation</vt:lpstr>
      <vt:lpstr>Creativity at work in the innovation process</vt:lpstr>
      <vt:lpstr>Life after launch</vt:lpstr>
      <vt:lpstr>Bisociation</vt:lpstr>
      <vt:lpstr>PowerPoint Presentation</vt:lpstr>
      <vt:lpstr>PowerPoint Presentation</vt:lpstr>
      <vt:lpstr>PowerPoint Presentation</vt:lpstr>
      <vt:lpstr>PowerPoint Presentation</vt:lpstr>
      <vt:lpstr>PowerPoint Presentation</vt:lpstr>
      <vt:lpstr>PowerPoint Presentation</vt:lpstr>
      <vt:lpstr>Stories from Arthur D. Little – the STAR diagram - 3</vt:lpstr>
      <vt:lpstr>PowerPoint Presentation</vt:lpstr>
      <vt:lpstr>happen?</vt:lpstr>
      <vt:lpstr>What blocks and what spurs creativity?</vt:lpstr>
      <vt:lpstr>We have these incredible talents of creativity and innovation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and Innovation</dc:title>
  <dc:creator>Ranganath Nayak</dc:creator>
  <cp:lastModifiedBy>Ranganath Nayak</cp:lastModifiedBy>
  <cp:revision>17</cp:revision>
  <dcterms:created xsi:type="dcterms:W3CDTF">2021-11-25T17:45:24Z</dcterms:created>
  <dcterms:modified xsi:type="dcterms:W3CDTF">2021-12-07T00:34:12Z</dcterms:modified>
</cp:coreProperties>
</file>